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8288000" cy="102870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Neue Machina Ultra-Bold" panose="020B0604020202020204" charset="0"/>
      <p:regular r:id="rId24"/>
    </p:embeddedFont>
    <p:embeddedFont>
      <p:font typeface="Open Sans Bold" panose="020B0604020202020204" charset="0"/>
      <p:regular r:id="rId25"/>
    </p:embeddedFont>
    <p:embeddedFont>
      <p:font typeface="Open Sans Ultra-Bold" panose="020B0604020202020204" charset="0"/>
      <p:regular r:id="rId26"/>
    </p:embeddedFont>
    <p:embeddedFont>
      <p:font typeface="Roboto" panose="02000000000000000000" pitchFamily="2" charset="0"/>
      <p:regular r:id="rId27"/>
    </p:embeddedFont>
    <p:embeddedFont>
      <p:font typeface="Roboto Bold" panose="02000000000000000000" charset="0"/>
      <p:regular r:id="rId28"/>
    </p:embeddedFont>
    <p:embeddedFont>
      <p:font typeface="Roboto Mono" panose="020B0604020202020204" charset="0"/>
      <p:regular r:id="rId29"/>
    </p:embeddedFont>
    <p:embeddedFont>
      <p:font typeface="Roboto Mono Bold" panose="020B0604020202020204" charset="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8" Type="http://schemas.openxmlformats.org/officeDocument/2006/relationships/slide" Target="slides/slide7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10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7.jpe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97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562704" y="8417796"/>
            <a:ext cx="2132909" cy="1118666"/>
          </a:xfrm>
          <a:custGeom>
            <a:avLst/>
            <a:gdLst/>
            <a:ahLst/>
            <a:cxnLst/>
            <a:rect l="l" t="t" r="r" b="b"/>
            <a:pathLst>
              <a:path w="2132909" h="1118666">
                <a:moveTo>
                  <a:pt x="0" y="0"/>
                </a:moveTo>
                <a:lnTo>
                  <a:pt x="2132909" y="0"/>
                </a:lnTo>
                <a:lnTo>
                  <a:pt x="2132909" y="1118666"/>
                </a:lnTo>
                <a:lnTo>
                  <a:pt x="0" y="11186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0678" t="-12154" r="-9561" b="-24308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028700" y="6513516"/>
            <a:ext cx="16230600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9432922" y="8341972"/>
            <a:ext cx="2564436" cy="1300384"/>
          </a:xfrm>
          <a:custGeom>
            <a:avLst/>
            <a:gdLst/>
            <a:ahLst/>
            <a:cxnLst/>
            <a:rect l="l" t="t" r="r" b="b"/>
            <a:pathLst>
              <a:path w="2564436" h="1300384">
                <a:moveTo>
                  <a:pt x="0" y="0"/>
                </a:moveTo>
                <a:lnTo>
                  <a:pt x="2564436" y="0"/>
                </a:lnTo>
                <a:lnTo>
                  <a:pt x="2564436" y="1300384"/>
                </a:lnTo>
                <a:lnTo>
                  <a:pt x="0" y="13003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518" r="-5633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47750" y="3699662"/>
            <a:ext cx="15464346" cy="2414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39"/>
              </a:lnSpc>
            </a:pPr>
            <a:r>
              <a:rPr lang="en-US" sz="6956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Gestão da Jornada dos Projetos de Pesquisa do IFPE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6817540"/>
            <a:ext cx="2979420" cy="18110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KICK-OFF</a:t>
            </a:r>
          </a:p>
          <a:p>
            <a:pPr algn="ctr">
              <a:lnSpc>
                <a:spcPts val="7279"/>
              </a:lnSpc>
            </a:pPr>
            <a:endParaRPr lang="en-US" sz="5199">
              <a:solidFill>
                <a:srgbClr val="FFFFFF"/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12467143" y="8311902"/>
            <a:ext cx="2625776" cy="1254629"/>
          </a:xfrm>
          <a:custGeom>
            <a:avLst/>
            <a:gdLst/>
            <a:ahLst/>
            <a:cxnLst/>
            <a:rect l="l" t="t" r="r" b="b"/>
            <a:pathLst>
              <a:path w="2625776" h="1254629">
                <a:moveTo>
                  <a:pt x="0" y="0"/>
                </a:moveTo>
                <a:lnTo>
                  <a:pt x="2625776" y="0"/>
                </a:lnTo>
                <a:lnTo>
                  <a:pt x="2625776" y="1254629"/>
                </a:lnTo>
                <a:lnTo>
                  <a:pt x="0" y="12546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767" r="-87379" b="-21673"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48538" y="355038"/>
            <a:ext cx="3363233" cy="1001963"/>
          </a:xfrm>
          <a:custGeom>
            <a:avLst/>
            <a:gdLst/>
            <a:ahLst/>
            <a:cxnLst/>
            <a:rect l="l" t="t" r="r" b="b"/>
            <a:pathLst>
              <a:path w="3363233" h="1001963">
                <a:moveTo>
                  <a:pt x="0" y="0"/>
                </a:moveTo>
                <a:lnTo>
                  <a:pt x="3363234" y="0"/>
                </a:lnTo>
                <a:lnTo>
                  <a:pt x="3363234" y="1001963"/>
                </a:lnTo>
                <a:lnTo>
                  <a:pt x="0" y="10019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33535" y="355038"/>
            <a:ext cx="1138644" cy="978669"/>
          </a:xfrm>
          <a:custGeom>
            <a:avLst/>
            <a:gdLst/>
            <a:ahLst/>
            <a:cxnLst/>
            <a:rect l="l" t="t" r="r" b="b"/>
            <a:pathLst>
              <a:path w="1138644" h="978669">
                <a:moveTo>
                  <a:pt x="0" y="0"/>
                </a:moveTo>
                <a:lnTo>
                  <a:pt x="1138644" y="0"/>
                </a:lnTo>
                <a:lnTo>
                  <a:pt x="1138644" y="978669"/>
                </a:lnTo>
                <a:lnTo>
                  <a:pt x="0" y="9786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278214" y="1092688"/>
            <a:ext cx="7450787" cy="863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DB1E2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Estratégia de Solução</a:t>
            </a:r>
          </a:p>
        </p:txBody>
      </p:sp>
      <p:sp>
        <p:nvSpPr>
          <p:cNvPr id="5" name="AutoShape 5"/>
          <p:cNvSpPr/>
          <p:nvPr/>
        </p:nvSpPr>
        <p:spPr>
          <a:xfrm>
            <a:off x="1278214" y="2262237"/>
            <a:ext cx="7450787" cy="0"/>
          </a:xfrm>
          <a:prstGeom prst="line">
            <a:avLst/>
          </a:prstGeom>
          <a:ln w="38100" cap="flat">
            <a:solidFill>
              <a:srgbClr val="36973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9496863" y="3073809"/>
            <a:ext cx="8145919" cy="4862929"/>
          </a:xfrm>
          <a:custGeom>
            <a:avLst/>
            <a:gdLst/>
            <a:ahLst/>
            <a:cxnLst/>
            <a:rect l="l" t="t" r="r" b="b"/>
            <a:pathLst>
              <a:path w="8145919" h="4862929">
                <a:moveTo>
                  <a:pt x="0" y="0"/>
                </a:moveTo>
                <a:lnTo>
                  <a:pt x="8145918" y="0"/>
                </a:lnTo>
                <a:lnTo>
                  <a:pt x="8145918" y="4862929"/>
                </a:lnTo>
                <a:lnTo>
                  <a:pt x="0" y="48629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2864259"/>
            <a:ext cx="7949816" cy="6697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28" lvl="1" indent="-291464" algn="just">
              <a:lnSpc>
                <a:spcPts val="539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Captar informações de como funciona o sistema workflow.ifpe.edu.br</a:t>
            </a:r>
          </a:p>
          <a:p>
            <a:pPr marL="582928" lvl="1" indent="-291464" algn="just">
              <a:lnSpc>
                <a:spcPts val="539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Avaliar integração do projeto como parte do workflow.</a:t>
            </a:r>
          </a:p>
          <a:p>
            <a:pPr marL="582928" lvl="1" indent="-291464" algn="just">
              <a:lnSpc>
                <a:spcPts val="539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Captar dados e informações de escalabidade do sistema.</a:t>
            </a:r>
          </a:p>
          <a:p>
            <a:pPr marL="582928" lvl="1" indent="-291464" algn="just">
              <a:lnSpc>
                <a:spcPts val="539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Propor soluções com base em elicitação de requisitos como entrevistas, história de usuário e prototipação.</a:t>
            </a:r>
          </a:p>
          <a:p>
            <a:pPr marL="582928" lvl="1" indent="-291464" algn="just">
              <a:lnSpc>
                <a:spcPts val="539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Discutir e validadar propostas com o cliente</a:t>
            </a:r>
          </a:p>
        </p:txBody>
      </p:sp>
    </p:spTree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48538" y="355038"/>
            <a:ext cx="3363233" cy="1001963"/>
          </a:xfrm>
          <a:custGeom>
            <a:avLst/>
            <a:gdLst/>
            <a:ahLst/>
            <a:cxnLst/>
            <a:rect l="l" t="t" r="r" b="b"/>
            <a:pathLst>
              <a:path w="3363233" h="1001963">
                <a:moveTo>
                  <a:pt x="0" y="0"/>
                </a:moveTo>
                <a:lnTo>
                  <a:pt x="3363234" y="0"/>
                </a:lnTo>
                <a:lnTo>
                  <a:pt x="3363234" y="1001963"/>
                </a:lnTo>
                <a:lnTo>
                  <a:pt x="0" y="10019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33535" y="355038"/>
            <a:ext cx="1138644" cy="978669"/>
          </a:xfrm>
          <a:custGeom>
            <a:avLst/>
            <a:gdLst/>
            <a:ahLst/>
            <a:cxnLst/>
            <a:rect l="l" t="t" r="r" b="b"/>
            <a:pathLst>
              <a:path w="1138644" h="978669">
                <a:moveTo>
                  <a:pt x="0" y="0"/>
                </a:moveTo>
                <a:lnTo>
                  <a:pt x="1138644" y="0"/>
                </a:lnTo>
                <a:lnTo>
                  <a:pt x="1138644" y="978669"/>
                </a:lnTo>
                <a:lnTo>
                  <a:pt x="0" y="9786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923925"/>
            <a:ext cx="4917281" cy="1749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DB1E2F"/>
                </a:solidFill>
                <a:latin typeface="Open Sans Ultra-Bold"/>
                <a:ea typeface="Open Sans Ultra-Bold"/>
                <a:cs typeface="Open Sans Ultra-Bold"/>
                <a:sym typeface="Open Sans Ultra-Bold"/>
              </a:rPr>
              <a:t>Público Alvo</a:t>
            </a:r>
          </a:p>
          <a:p>
            <a:pPr algn="ctr">
              <a:lnSpc>
                <a:spcPts val="7000"/>
              </a:lnSpc>
              <a:spcBef>
                <a:spcPct val="0"/>
              </a:spcBef>
            </a:pPr>
            <a:endParaRPr lang="en-US" sz="5000">
              <a:solidFill>
                <a:srgbClr val="DB1E2F"/>
              </a:solidFill>
              <a:latin typeface="Open Sans Ultra-Bold"/>
              <a:ea typeface="Open Sans Ultra-Bold"/>
              <a:cs typeface="Open Sans Ultra-Bold"/>
              <a:sym typeface="Open Sans Ultra-Bold"/>
            </a:endParaRPr>
          </a:p>
        </p:txBody>
      </p:sp>
      <p:sp>
        <p:nvSpPr>
          <p:cNvPr id="5" name="AutoShape 5"/>
          <p:cNvSpPr/>
          <p:nvPr/>
        </p:nvSpPr>
        <p:spPr>
          <a:xfrm flipV="1">
            <a:off x="1028700" y="1787413"/>
            <a:ext cx="4917281" cy="19050"/>
          </a:xfrm>
          <a:prstGeom prst="line">
            <a:avLst/>
          </a:prstGeom>
          <a:ln w="38100" cap="flat">
            <a:solidFill>
              <a:srgbClr val="36973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2688359" y="7321155"/>
            <a:ext cx="4514499" cy="71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Alunos participantes dos Programas de </a:t>
            </a:r>
          </a:p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Pesquisa do IFPE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2520943" y="3440612"/>
            <a:ext cx="4738357" cy="3937902"/>
            <a:chOff x="0" y="0"/>
            <a:chExt cx="6317809" cy="525053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6317809" cy="3790686"/>
            </a:xfrm>
            <a:custGeom>
              <a:avLst/>
              <a:gdLst/>
              <a:ahLst/>
              <a:cxnLst/>
              <a:rect l="l" t="t" r="r" b="b"/>
              <a:pathLst>
                <a:path w="6317809" h="3790686">
                  <a:moveTo>
                    <a:pt x="0" y="0"/>
                  </a:moveTo>
                  <a:lnTo>
                    <a:pt x="6317809" y="0"/>
                  </a:lnTo>
                  <a:lnTo>
                    <a:pt x="6317809" y="3790686"/>
                  </a:lnTo>
                  <a:lnTo>
                    <a:pt x="0" y="37906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9" name="TextBox 9"/>
            <p:cNvSpPr txBox="1"/>
            <p:nvPr/>
          </p:nvSpPr>
          <p:spPr>
            <a:xfrm>
              <a:off x="2436089" y="4157066"/>
              <a:ext cx="1438254" cy="10934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Alunos </a:t>
              </a:r>
            </a:p>
            <a:p>
              <a:pPr algn="ctr">
                <a:lnSpc>
                  <a:spcPts val="3359"/>
                </a:lnSpc>
              </a:pPr>
              <a:endParaRPr lang="en-US" sz="24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endParaRP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137267" y="7232666"/>
            <a:ext cx="4284762" cy="1054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Servidores da PROPESQ </a:t>
            </a:r>
          </a:p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responsáveis por planejar e organizar </a:t>
            </a:r>
          </a:p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atividades e políticas de pesquisa.  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028700" y="3440612"/>
            <a:ext cx="4501895" cy="3518802"/>
            <a:chOff x="0" y="0"/>
            <a:chExt cx="6002527" cy="469173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6002527" cy="3790686"/>
            </a:xfrm>
            <a:custGeom>
              <a:avLst/>
              <a:gdLst/>
              <a:ahLst/>
              <a:cxnLst/>
              <a:rect l="l" t="t" r="r" b="b"/>
              <a:pathLst>
                <a:path w="6002527" h="3790686">
                  <a:moveTo>
                    <a:pt x="0" y="0"/>
                  </a:moveTo>
                  <a:lnTo>
                    <a:pt x="6002527" y="0"/>
                  </a:lnTo>
                  <a:lnTo>
                    <a:pt x="6002527" y="3790686"/>
                  </a:lnTo>
                  <a:lnTo>
                    <a:pt x="0" y="37906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5073" r="-5073"/>
              </a:stretch>
            </a:blipFill>
          </p:spPr>
        </p:sp>
        <p:sp>
          <p:nvSpPr>
            <p:cNvPr id="13" name="TextBox 13"/>
            <p:cNvSpPr txBox="1"/>
            <p:nvPr/>
          </p:nvSpPr>
          <p:spPr>
            <a:xfrm>
              <a:off x="1906306" y="4157066"/>
              <a:ext cx="1977520" cy="5346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Servidores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6397935" y="7223141"/>
            <a:ext cx="5492130" cy="1063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Professores são responsáveis por </a:t>
            </a:r>
          </a:p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coordenarem os projetos, submissão dos alunos</a:t>
            </a:r>
          </a:p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 envio dos artefatos do plano de atividades.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7006251" y="3440612"/>
            <a:ext cx="4275498" cy="3937902"/>
            <a:chOff x="0" y="0"/>
            <a:chExt cx="5700664" cy="5250536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5700664" cy="3790686"/>
            </a:xfrm>
            <a:custGeom>
              <a:avLst/>
              <a:gdLst/>
              <a:ahLst/>
              <a:cxnLst/>
              <a:rect l="l" t="t" r="r" b="b"/>
              <a:pathLst>
                <a:path w="5700664" h="3790686">
                  <a:moveTo>
                    <a:pt x="0" y="0"/>
                  </a:moveTo>
                  <a:lnTo>
                    <a:pt x="5700664" y="0"/>
                  </a:lnTo>
                  <a:lnTo>
                    <a:pt x="5700664" y="3790686"/>
                  </a:lnTo>
                  <a:lnTo>
                    <a:pt x="0" y="379068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sp>
          <p:nvSpPr>
            <p:cNvPr id="17" name="TextBox 17"/>
            <p:cNvSpPr txBox="1"/>
            <p:nvPr/>
          </p:nvSpPr>
          <p:spPr>
            <a:xfrm>
              <a:off x="1680821" y="4157066"/>
              <a:ext cx="2339023" cy="10934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59"/>
                </a:lnSpc>
              </a:pPr>
              <a:r>
                <a:rPr lang="en-US" sz="2400">
                  <a:solidFill>
                    <a:srgbClr val="000000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Professores </a:t>
              </a:r>
            </a:p>
            <a:p>
              <a:pPr algn="ctr">
                <a:lnSpc>
                  <a:spcPts val="3359"/>
                </a:lnSpc>
              </a:pPr>
              <a:endParaRPr lang="en-US" sz="24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endParaRPr>
            </a:p>
          </p:txBody>
        </p:sp>
      </p:grpSp>
    </p:spTree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48538" y="355038"/>
            <a:ext cx="3363233" cy="1001963"/>
          </a:xfrm>
          <a:custGeom>
            <a:avLst/>
            <a:gdLst/>
            <a:ahLst/>
            <a:cxnLst/>
            <a:rect l="l" t="t" r="r" b="b"/>
            <a:pathLst>
              <a:path w="3363233" h="1001963">
                <a:moveTo>
                  <a:pt x="0" y="0"/>
                </a:moveTo>
                <a:lnTo>
                  <a:pt x="3363234" y="0"/>
                </a:lnTo>
                <a:lnTo>
                  <a:pt x="3363234" y="1001963"/>
                </a:lnTo>
                <a:lnTo>
                  <a:pt x="0" y="10019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33535" y="355038"/>
            <a:ext cx="1138644" cy="978669"/>
          </a:xfrm>
          <a:custGeom>
            <a:avLst/>
            <a:gdLst/>
            <a:ahLst/>
            <a:cxnLst/>
            <a:rect l="l" t="t" r="r" b="b"/>
            <a:pathLst>
              <a:path w="1138644" h="978669">
                <a:moveTo>
                  <a:pt x="0" y="0"/>
                </a:moveTo>
                <a:lnTo>
                  <a:pt x="1138644" y="0"/>
                </a:lnTo>
                <a:lnTo>
                  <a:pt x="1138644" y="978669"/>
                </a:lnTo>
                <a:lnTo>
                  <a:pt x="0" y="9786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962025"/>
            <a:ext cx="10110551" cy="863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DB1E2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Proposta de Valor</a:t>
            </a:r>
          </a:p>
        </p:txBody>
      </p:sp>
      <p:sp>
        <p:nvSpPr>
          <p:cNvPr id="5" name="AutoShape 5"/>
          <p:cNvSpPr/>
          <p:nvPr/>
        </p:nvSpPr>
        <p:spPr>
          <a:xfrm>
            <a:off x="1028700" y="1806463"/>
            <a:ext cx="5696919" cy="19050"/>
          </a:xfrm>
          <a:prstGeom prst="line">
            <a:avLst/>
          </a:prstGeom>
          <a:ln w="38100" cap="flat">
            <a:solidFill>
              <a:srgbClr val="36973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282188" y="1389007"/>
            <a:ext cx="8371776" cy="7132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85"/>
              </a:lnSpc>
            </a:pPr>
            <a:endParaRPr/>
          </a:p>
          <a:p>
            <a:pPr algn="l">
              <a:lnSpc>
                <a:spcPts val="3785"/>
              </a:lnSpc>
            </a:pPr>
            <a:endParaRPr/>
          </a:p>
          <a:p>
            <a:pPr marL="583775" lvl="1" indent="-291888" algn="l">
              <a:lnSpc>
                <a:spcPts val="3785"/>
              </a:lnSpc>
              <a:buFont typeface="Arial"/>
              <a:buChar char="•"/>
            </a:pPr>
            <a:r>
              <a:rPr lang="en-US" sz="2703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Agilizar e Efetuar o Controle de Projetos de Pesquisa</a:t>
            </a:r>
            <a:r>
              <a:rPr lang="en-US" sz="2703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: Otimizar o gerenciamento dos artefatos gerados durante os projetos, assegurando que todas as atividades sejam realizadas de forma rápida e eficiente, desde a elaboração até a conclusão.</a:t>
            </a:r>
          </a:p>
          <a:p>
            <a:pPr marL="583775" lvl="1" indent="-291888" algn="l">
              <a:lnSpc>
                <a:spcPts val="3785"/>
              </a:lnSpc>
              <a:buFont typeface="Arial"/>
              <a:buChar char="•"/>
            </a:pPr>
            <a:r>
              <a:rPr lang="en-US" sz="2703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Facilitar a Tomada de Decisões nos Projetos</a:t>
            </a:r>
            <a:r>
              <a:rPr lang="en-US" sz="2703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: Com dados centralizados e relatórios claros, a solução proporciona informações precisas que auxiliam os gestores na tomada de decisões estratégicas, melhorando a condução dos projetos.</a:t>
            </a:r>
          </a:p>
          <a:p>
            <a:pPr algn="l">
              <a:lnSpc>
                <a:spcPts val="3785"/>
              </a:lnSpc>
            </a:pPr>
            <a:endParaRPr lang="en-US" sz="2703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algn="l">
              <a:lnSpc>
                <a:spcPts val="3785"/>
              </a:lnSpc>
              <a:spcBef>
                <a:spcPct val="0"/>
              </a:spcBef>
            </a:pPr>
            <a:endParaRPr lang="en-US" sz="2703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853475" y="2297430"/>
            <a:ext cx="7405825" cy="5703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0" lvl="1" indent="-291465" algn="l">
              <a:lnSpc>
                <a:spcPts val="3779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Minimizar Custos com Desvios e Reprocessos: </a:t>
            </a:r>
            <a:r>
              <a:rPr lang="en-US" sz="2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Garantindo um controle rigoroso e alinhado ao planejamento, a solução busca minimizar custos associados a retrabalho e a possíveis ajustes necessários devido à falta de alinhamento.</a:t>
            </a:r>
          </a:p>
          <a:p>
            <a:pPr marL="582930" lvl="1" indent="-291465" algn="l">
              <a:lnSpc>
                <a:spcPts val="3779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Aumentar a Previsibilidade dos Resultados</a:t>
            </a:r>
            <a:r>
              <a:rPr lang="en-US" sz="2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: A integração baseada no plano de atividades permite acompanhar detalhadamente o progresso dos projetos, aumentando a previsibilidade dos resultados e reduzindo riscos.</a:t>
            </a:r>
          </a:p>
        </p:txBody>
      </p:sp>
    </p:spTree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48538" y="355038"/>
            <a:ext cx="3363233" cy="1001963"/>
          </a:xfrm>
          <a:custGeom>
            <a:avLst/>
            <a:gdLst/>
            <a:ahLst/>
            <a:cxnLst/>
            <a:rect l="l" t="t" r="r" b="b"/>
            <a:pathLst>
              <a:path w="3363233" h="1001963">
                <a:moveTo>
                  <a:pt x="0" y="0"/>
                </a:moveTo>
                <a:lnTo>
                  <a:pt x="3363234" y="0"/>
                </a:lnTo>
                <a:lnTo>
                  <a:pt x="3363234" y="1001963"/>
                </a:lnTo>
                <a:lnTo>
                  <a:pt x="0" y="10019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33535" y="355038"/>
            <a:ext cx="1138644" cy="978669"/>
          </a:xfrm>
          <a:custGeom>
            <a:avLst/>
            <a:gdLst/>
            <a:ahLst/>
            <a:cxnLst/>
            <a:rect l="l" t="t" r="r" b="b"/>
            <a:pathLst>
              <a:path w="1138644" h="978669">
                <a:moveTo>
                  <a:pt x="0" y="0"/>
                </a:moveTo>
                <a:lnTo>
                  <a:pt x="1138644" y="0"/>
                </a:lnTo>
                <a:lnTo>
                  <a:pt x="1138644" y="978669"/>
                </a:lnTo>
                <a:lnTo>
                  <a:pt x="0" y="9786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962025"/>
            <a:ext cx="10110551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DB1E2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Relevância do Problema</a:t>
            </a:r>
          </a:p>
        </p:txBody>
      </p:sp>
      <p:sp>
        <p:nvSpPr>
          <p:cNvPr id="5" name="AutoShape 5"/>
          <p:cNvSpPr/>
          <p:nvPr/>
        </p:nvSpPr>
        <p:spPr>
          <a:xfrm>
            <a:off x="1028700" y="1806463"/>
            <a:ext cx="8632823" cy="0"/>
          </a:xfrm>
          <a:prstGeom prst="line">
            <a:avLst/>
          </a:prstGeom>
          <a:ln w="38100" cap="flat">
            <a:solidFill>
              <a:srgbClr val="36973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028700" y="2279558"/>
            <a:ext cx="16230600" cy="71238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just">
              <a:lnSpc>
                <a:spcPts val="635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 problema possui </a:t>
            </a:r>
            <a:r>
              <a:rPr lang="en-US" sz="27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alta relevância</a:t>
            </a:r>
            <a:r>
              <a:rPr lang="en-US" sz="27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;</a:t>
            </a:r>
          </a:p>
          <a:p>
            <a:pPr marL="604519" lvl="1" indent="-302260" algn="just">
              <a:lnSpc>
                <a:spcPts val="635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Desorganização</a:t>
            </a:r>
            <a:r>
              <a:rPr lang="en-US" sz="27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dos artefatos;</a:t>
            </a:r>
          </a:p>
          <a:p>
            <a:pPr marL="604519" lvl="1" indent="-302260" algn="just">
              <a:lnSpc>
                <a:spcPts val="635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Altas demandas</a:t>
            </a:r>
            <a:r>
              <a:rPr lang="en-US" sz="27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dos órgãos de controle;</a:t>
            </a:r>
          </a:p>
          <a:p>
            <a:pPr marL="604519" lvl="1" indent="-302260" algn="just">
              <a:lnSpc>
                <a:spcPts val="635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Sobrecarga para o profissional direcionado à área;</a:t>
            </a:r>
          </a:p>
          <a:p>
            <a:pPr marL="604519" lvl="1" indent="-302260" algn="just">
              <a:lnSpc>
                <a:spcPts val="6355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Dada a quantidade de editais abertos e a variedade de projetos submetidos e aprovados, </a:t>
            </a:r>
            <a:r>
              <a:rPr lang="en-US" sz="27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sem um padrão estabelecido</a:t>
            </a:r>
            <a:r>
              <a:rPr lang="en-US" sz="27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para essas aberturas, a profissional responsável pela gestão dos projetos, Jaqueline, </a:t>
            </a:r>
            <a:r>
              <a:rPr lang="en-US" sz="27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necessita manter o controle de todos os projetos</a:t>
            </a:r>
            <a:r>
              <a:rPr lang="en-US" sz="27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, incluindo os de graduação, técnico e pós-graduação. Atualmente, esse</a:t>
            </a:r>
            <a:r>
              <a:rPr lang="en-US" sz="27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 gerenciamento é realizado de forma manual</a:t>
            </a:r>
            <a:r>
              <a:rPr lang="en-US" sz="27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, com base no plano de atividades;</a:t>
            </a:r>
          </a:p>
        </p:txBody>
      </p:sp>
    </p:spTree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48538" y="355038"/>
            <a:ext cx="3363233" cy="1001963"/>
          </a:xfrm>
          <a:custGeom>
            <a:avLst/>
            <a:gdLst/>
            <a:ahLst/>
            <a:cxnLst/>
            <a:rect l="l" t="t" r="r" b="b"/>
            <a:pathLst>
              <a:path w="3363233" h="1001963">
                <a:moveTo>
                  <a:pt x="0" y="0"/>
                </a:moveTo>
                <a:lnTo>
                  <a:pt x="3363234" y="0"/>
                </a:lnTo>
                <a:lnTo>
                  <a:pt x="3363234" y="1001963"/>
                </a:lnTo>
                <a:lnTo>
                  <a:pt x="0" y="10019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33535" y="355038"/>
            <a:ext cx="1138644" cy="978669"/>
          </a:xfrm>
          <a:custGeom>
            <a:avLst/>
            <a:gdLst/>
            <a:ahLst/>
            <a:cxnLst/>
            <a:rect l="l" t="t" r="r" b="b"/>
            <a:pathLst>
              <a:path w="1138644" h="978669">
                <a:moveTo>
                  <a:pt x="0" y="0"/>
                </a:moveTo>
                <a:lnTo>
                  <a:pt x="1138644" y="0"/>
                </a:lnTo>
                <a:lnTo>
                  <a:pt x="1138644" y="978669"/>
                </a:lnTo>
                <a:lnTo>
                  <a:pt x="0" y="9786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981075"/>
            <a:ext cx="10110551" cy="7713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00"/>
              </a:lnSpc>
              <a:spcBef>
                <a:spcPct val="0"/>
              </a:spcBef>
            </a:pPr>
            <a:r>
              <a:rPr lang="en-US" sz="4500">
                <a:solidFill>
                  <a:srgbClr val="DB1E2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Atividades Planejadas x Realizadas</a:t>
            </a:r>
          </a:p>
        </p:txBody>
      </p:sp>
      <p:sp>
        <p:nvSpPr>
          <p:cNvPr id="5" name="AutoShape 5"/>
          <p:cNvSpPr/>
          <p:nvPr/>
        </p:nvSpPr>
        <p:spPr>
          <a:xfrm flipV="1">
            <a:off x="1028700" y="1752451"/>
            <a:ext cx="9898563" cy="54013"/>
          </a:xfrm>
          <a:prstGeom prst="line">
            <a:avLst/>
          </a:prstGeom>
          <a:ln w="38100" cap="flat">
            <a:solidFill>
              <a:srgbClr val="369730"/>
            </a:solidFill>
            <a:prstDash val="solid"/>
            <a:headEnd type="none" w="sm" len="sm"/>
            <a:tailEnd type="none" w="sm" len="sm"/>
          </a:ln>
        </p:spPr>
      </p:sp>
      <p:graphicFrame>
        <p:nvGraphicFramePr>
          <p:cNvPr id="6" name="Table 6"/>
          <p:cNvGraphicFramePr>
            <a:graphicFrameLocks noGrp="1"/>
          </p:cNvGraphicFramePr>
          <p:nvPr/>
        </p:nvGraphicFramePr>
        <p:xfrm>
          <a:off x="972257" y="2590907"/>
          <a:ext cx="16230600" cy="6346166"/>
        </p:xfrm>
        <a:graphic>
          <a:graphicData uri="http://schemas.openxmlformats.org/drawingml/2006/table">
            <a:tbl>
              <a:tblPr/>
              <a:tblGrid>
                <a:gridCol w="8115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15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47027">
                <a:tc>
                  <a:txBody>
                    <a:bodyPr/>
                    <a:lstStyle/>
                    <a:p>
                      <a:pPr algn="ct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Roboto Mono Bold"/>
                          <a:ea typeface="Roboto Mono Bold"/>
                          <a:cs typeface="Roboto Mono Bold"/>
                          <a:sym typeface="Roboto Mono Bold"/>
                        </a:rPr>
                        <a:t>Planejadas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973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Roboto Mono Bold"/>
                          <a:ea typeface="Roboto Mono Bold"/>
                          <a:cs typeface="Roboto Mono Bold"/>
                          <a:sym typeface="Roboto Mono Bold"/>
                        </a:rPr>
                        <a:t>Realizadas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973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07399">
                <a:tc>
                  <a:txBody>
                    <a:bodyPr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Entender o Problema e seu contexto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Reuniões de Entendimento do Problema com Cliente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07399">
                <a:tc>
                  <a:txBody>
                    <a:bodyPr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Planejar uma possível solução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Reuniões de Alinhamento do Problema entre o time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5331">
                <a:tc>
                  <a:txBody>
                    <a:bodyPr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Criar ambientes colaborativos para o time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Assinatura e proposta do Termo de Abertura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33680">
                <a:tc>
                  <a:txBody>
                    <a:bodyPr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Mapeamento e alocação de atividades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Matriz BPMN do Projeto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25331">
                <a:tc>
                  <a:txBody>
                    <a:bodyPr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Apresentação Kick Off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Diagrama de Escopo do Projeto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48538" y="355038"/>
            <a:ext cx="3363233" cy="1001963"/>
          </a:xfrm>
          <a:custGeom>
            <a:avLst/>
            <a:gdLst/>
            <a:ahLst/>
            <a:cxnLst/>
            <a:rect l="l" t="t" r="r" b="b"/>
            <a:pathLst>
              <a:path w="3363233" h="1001963">
                <a:moveTo>
                  <a:pt x="0" y="0"/>
                </a:moveTo>
                <a:lnTo>
                  <a:pt x="3363234" y="0"/>
                </a:lnTo>
                <a:lnTo>
                  <a:pt x="3363234" y="1001963"/>
                </a:lnTo>
                <a:lnTo>
                  <a:pt x="0" y="10019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33535" y="355038"/>
            <a:ext cx="1138644" cy="978669"/>
          </a:xfrm>
          <a:custGeom>
            <a:avLst/>
            <a:gdLst/>
            <a:ahLst/>
            <a:cxnLst/>
            <a:rect l="l" t="t" r="r" b="b"/>
            <a:pathLst>
              <a:path w="1138644" h="978669">
                <a:moveTo>
                  <a:pt x="0" y="0"/>
                </a:moveTo>
                <a:lnTo>
                  <a:pt x="1138644" y="0"/>
                </a:lnTo>
                <a:lnTo>
                  <a:pt x="1138644" y="978669"/>
                </a:lnTo>
                <a:lnTo>
                  <a:pt x="0" y="9786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8700" y="1047750"/>
            <a:ext cx="7278256" cy="888234"/>
            <a:chOff x="0" y="0"/>
            <a:chExt cx="9704342" cy="1184311"/>
          </a:xfrm>
        </p:grpSpPr>
        <p:sp>
          <p:nvSpPr>
            <p:cNvPr id="5" name="TextBox 5"/>
            <p:cNvSpPr txBox="1"/>
            <p:nvPr/>
          </p:nvSpPr>
          <p:spPr>
            <a:xfrm>
              <a:off x="0" y="-104775"/>
              <a:ext cx="9704342" cy="11163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000"/>
                </a:lnSpc>
                <a:spcBef>
                  <a:spcPct val="0"/>
                </a:spcBef>
              </a:pPr>
              <a:r>
                <a:rPr lang="en-US" sz="5000">
                  <a:solidFill>
                    <a:srgbClr val="DB1E2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Organização da Equipe</a:t>
              </a:r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1158911"/>
              <a:ext cx="9704342" cy="0"/>
            </a:xfrm>
            <a:prstGeom prst="line">
              <a:avLst/>
            </a:prstGeom>
            <a:ln w="50800" cap="flat">
              <a:solidFill>
                <a:srgbClr val="369730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7" name="TextBox 7"/>
          <p:cNvSpPr txBox="1"/>
          <p:nvPr/>
        </p:nvSpPr>
        <p:spPr>
          <a:xfrm>
            <a:off x="1028700" y="2569417"/>
            <a:ext cx="16174157" cy="59795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2" lvl="1" indent="-323851" algn="l">
              <a:lnSpc>
                <a:spcPts val="684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Metodologia de gerenciamento de projetos usada pela equipe: </a:t>
            </a:r>
            <a:r>
              <a:rPr lang="en-US" sz="30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SCRUM adaptado</a:t>
            </a:r>
            <a:r>
              <a:rPr lang="en-US" sz="3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; </a:t>
            </a:r>
          </a:p>
          <a:p>
            <a:pPr marL="647702" lvl="1" indent="-323851" algn="l">
              <a:lnSpc>
                <a:spcPts val="684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 reuniões por </a:t>
            </a:r>
            <a:r>
              <a:rPr lang="en-US" sz="30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semana </a:t>
            </a:r>
            <a:r>
              <a:rPr lang="en-US" sz="3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com todos os membros da equipe; </a:t>
            </a:r>
          </a:p>
          <a:p>
            <a:pPr marL="647702" lvl="1" indent="-323851" algn="l">
              <a:lnSpc>
                <a:spcPts val="684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Dividir o </a:t>
            </a:r>
            <a:r>
              <a:rPr lang="en-US" sz="30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problema em pequenas atividades</a:t>
            </a:r>
            <a:r>
              <a:rPr lang="en-US" sz="3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que resultem em um entregável</a:t>
            </a:r>
            <a:r>
              <a:rPr lang="en-US" sz="30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 </a:t>
            </a:r>
            <a:r>
              <a:rPr lang="en-US" sz="3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ao final de cada sprint; </a:t>
            </a:r>
          </a:p>
          <a:p>
            <a:pPr marL="647702" lvl="1" indent="-323851" algn="l">
              <a:lnSpc>
                <a:spcPts val="684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As atividades são realizadas em  times formado por </a:t>
            </a:r>
            <a:r>
              <a:rPr lang="en-US" sz="30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duplas </a:t>
            </a:r>
            <a:r>
              <a:rPr lang="en-US" sz="3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ou </a:t>
            </a:r>
            <a:r>
              <a:rPr lang="en-US" sz="30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trios</a:t>
            </a:r>
            <a:r>
              <a:rPr lang="en-US" sz="3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; </a:t>
            </a:r>
          </a:p>
          <a:p>
            <a:pPr marL="647702" lvl="1" indent="-323851" algn="l">
              <a:lnSpc>
                <a:spcPts val="684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 equipe optou por um </a:t>
            </a:r>
            <a:r>
              <a:rPr lang="en-US" sz="30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Gerente de Projeto fixo</a:t>
            </a:r>
            <a:r>
              <a:rPr lang="en-US" sz="3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; </a:t>
            </a:r>
          </a:p>
          <a:p>
            <a:pPr marL="647702" lvl="1" indent="-323851" algn="l">
              <a:lnSpc>
                <a:spcPts val="684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 equipe pretende manter as ferramentas utilizadas até o momento.</a:t>
            </a:r>
          </a:p>
        </p:txBody>
      </p:sp>
    </p:spTree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48538" y="355038"/>
            <a:ext cx="3363233" cy="1001963"/>
          </a:xfrm>
          <a:custGeom>
            <a:avLst/>
            <a:gdLst/>
            <a:ahLst/>
            <a:cxnLst/>
            <a:rect l="l" t="t" r="r" b="b"/>
            <a:pathLst>
              <a:path w="3363233" h="1001963">
                <a:moveTo>
                  <a:pt x="0" y="0"/>
                </a:moveTo>
                <a:lnTo>
                  <a:pt x="3363234" y="0"/>
                </a:lnTo>
                <a:lnTo>
                  <a:pt x="3363234" y="1001963"/>
                </a:lnTo>
                <a:lnTo>
                  <a:pt x="0" y="10019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33535" y="355038"/>
            <a:ext cx="1138644" cy="978669"/>
          </a:xfrm>
          <a:custGeom>
            <a:avLst/>
            <a:gdLst/>
            <a:ahLst/>
            <a:cxnLst/>
            <a:rect l="l" t="t" r="r" b="b"/>
            <a:pathLst>
              <a:path w="1138644" h="978669">
                <a:moveTo>
                  <a:pt x="0" y="0"/>
                </a:moveTo>
                <a:lnTo>
                  <a:pt x="1138644" y="0"/>
                </a:lnTo>
                <a:lnTo>
                  <a:pt x="1138644" y="978669"/>
                </a:lnTo>
                <a:lnTo>
                  <a:pt x="0" y="9786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8700" y="1028700"/>
            <a:ext cx="10616098" cy="1029201"/>
            <a:chOff x="0" y="0"/>
            <a:chExt cx="14154797" cy="1372267"/>
          </a:xfrm>
        </p:grpSpPr>
        <p:sp>
          <p:nvSpPr>
            <p:cNvPr id="5" name="TextBox 5"/>
            <p:cNvSpPr txBox="1"/>
            <p:nvPr/>
          </p:nvSpPr>
          <p:spPr>
            <a:xfrm>
              <a:off x="10944" y="-85725"/>
              <a:ext cx="14143854" cy="105326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720"/>
                </a:lnSpc>
                <a:spcBef>
                  <a:spcPct val="0"/>
                </a:spcBef>
              </a:pPr>
              <a:r>
                <a:rPr lang="en-US" sz="4800">
                  <a:solidFill>
                    <a:srgbClr val="DB1E2F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Aprendizado e Pontos de melhoria</a:t>
              </a:r>
            </a:p>
          </p:txBody>
        </p:sp>
        <p:sp>
          <p:nvSpPr>
            <p:cNvPr id="6" name="AutoShape 6"/>
            <p:cNvSpPr/>
            <p:nvPr/>
          </p:nvSpPr>
          <p:spPr>
            <a:xfrm>
              <a:off x="0" y="1346867"/>
              <a:ext cx="14143854" cy="0"/>
            </a:xfrm>
            <a:prstGeom prst="line">
              <a:avLst/>
            </a:prstGeom>
            <a:ln w="50800" cap="flat">
              <a:solidFill>
                <a:srgbClr val="369730"/>
              </a:solidFill>
              <a:prstDash val="solid"/>
              <a:headEnd type="none" w="sm" len="sm"/>
              <a:tailEnd type="none" w="sm" len="sm"/>
            </a:ln>
          </p:spPr>
        </p:sp>
      </p:grpSp>
      <p:graphicFrame>
        <p:nvGraphicFramePr>
          <p:cNvPr id="7" name="Table 7"/>
          <p:cNvGraphicFramePr>
            <a:graphicFrameLocks noGrp="1"/>
          </p:cNvGraphicFramePr>
          <p:nvPr/>
        </p:nvGraphicFramePr>
        <p:xfrm>
          <a:off x="972257" y="2892003"/>
          <a:ext cx="16230600" cy="5133975"/>
        </p:xfrm>
        <a:graphic>
          <a:graphicData uri="http://schemas.openxmlformats.org/drawingml/2006/table">
            <a:tbl>
              <a:tblPr/>
              <a:tblGrid>
                <a:gridCol w="8115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15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48523">
                <a:tc>
                  <a:txBody>
                    <a:bodyPr/>
                    <a:lstStyle/>
                    <a:p>
                      <a:pPr algn="ct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Roboto Mono Bold"/>
                          <a:ea typeface="Roboto Mono Bold"/>
                          <a:cs typeface="Roboto Mono Bold"/>
                          <a:sym typeface="Roboto Mono Bold"/>
                        </a:rPr>
                        <a:t>O que deu certo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973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Roboto Mono Bold"/>
                          <a:ea typeface="Roboto Mono Bold"/>
                          <a:cs typeface="Roboto Mono Bold"/>
                          <a:sym typeface="Roboto Mono Bold"/>
                        </a:rPr>
                        <a:t>Pontos de Melhoria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973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05067">
                <a:tc>
                  <a:txBody>
                    <a:bodyPr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Colaboração em Time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Organização dos Artefatos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6795">
                <a:tc>
                  <a:txBody>
                    <a:bodyPr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Pontualidade e Atribuição das Atividades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Comunicação mais clara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6795">
                <a:tc>
                  <a:txBody>
                    <a:bodyPr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Alinhamento do Problema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Uso contínuo nas ferramentas de gestão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6795">
                <a:tc>
                  <a:txBody>
                    <a:bodyPr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000000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Alocação das Atividades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48538" y="355038"/>
            <a:ext cx="3363233" cy="1001963"/>
          </a:xfrm>
          <a:custGeom>
            <a:avLst/>
            <a:gdLst/>
            <a:ahLst/>
            <a:cxnLst/>
            <a:rect l="l" t="t" r="r" b="b"/>
            <a:pathLst>
              <a:path w="3363233" h="1001963">
                <a:moveTo>
                  <a:pt x="0" y="0"/>
                </a:moveTo>
                <a:lnTo>
                  <a:pt x="3363234" y="0"/>
                </a:lnTo>
                <a:lnTo>
                  <a:pt x="3363234" y="1001963"/>
                </a:lnTo>
                <a:lnTo>
                  <a:pt x="0" y="10019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33535" y="355038"/>
            <a:ext cx="1138644" cy="978669"/>
          </a:xfrm>
          <a:custGeom>
            <a:avLst/>
            <a:gdLst/>
            <a:ahLst/>
            <a:cxnLst/>
            <a:rect l="l" t="t" r="r" b="b"/>
            <a:pathLst>
              <a:path w="1138644" h="978669">
                <a:moveTo>
                  <a:pt x="0" y="0"/>
                </a:moveTo>
                <a:lnTo>
                  <a:pt x="1138644" y="0"/>
                </a:lnTo>
                <a:lnTo>
                  <a:pt x="1138644" y="978669"/>
                </a:lnTo>
                <a:lnTo>
                  <a:pt x="0" y="9786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923925"/>
            <a:ext cx="4917281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DB1E2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Ferramentas</a:t>
            </a:r>
          </a:p>
        </p:txBody>
      </p:sp>
      <p:sp>
        <p:nvSpPr>
          <p:cNvPr id="5" name="AutoShape 5"/>
          <p:cNvSpPr/>
          <p:nvPr/>
        </p:nvSpPr>
        <p:spPr>
          <a:xfrm flipV="1">
            <a:off x="1028700" y="1787413"/>
            <a:ext cx="4917281" cy="19050"/>
          </a:xfrm>
          <a:prstGeom prst="line">
            <a:avLst/>
          </a:prstGeom>
          <a:ln w="38100" cap="flat">
            <a:solidFill>
              <a:srgbClr val="36973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431093" y="3537657"/>
            <a:ext cx="17425814" cy="4318489"/>
            <a:chOff x="0" y="0"/>
            <a:chExt cx="23234419" cy="5757985"/>
          </a:xfrm>
        </p:grpSpPr>
        <p:grpSp>
          <p:nvGrpSpPr>
            <p:cNvPr id="7" name="Group 7"/>
            <p:cNvGrpSpPr/>
            <p:nvPr/>
          </p:nvGrpSpPr>
          <p:grpSpPr>
            <a:xfrm>
              <a:off x="17576576" y="0"/>
              <a:ext cx="5657844" cy="5757985"/>
              <a:chOff x="0" y="0"/>
              <a:chExt cx="1056032" cy="1074724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056032" cy="1074724"/>
              </a:xfrm>
              <a:custGeom>
                <a:avLst/>
                <a:gdLst/>
                <a:ahLst/>
                <a:cxnLst/>
                <a:rect l="l" t="t" r="r" b="b"/>
                <a:pathLst>
                  <a:path w="1056032" h="1074724">
                    <a:moveTo>
                      <a:pt x="93048" y="0"/>
                    </a:moveTo>
                    <a:lnTo>
                      <a:pt x="962984" y="0"/>
                    </a:lnTo>
                    <a:cubicBezTo>
                      <a:pt x="987662" y="0"/>
                      <a:pt x="1011329" y="9803"/>
                      <a:pt x="1028779" y="27253"/>
                    </a:cubicBezTo>
                    <a:cubicBezTo>
                      <a:pt x="1046229" y="44703"/>
                      <a:pt x="1056032" y="68370"/>
                      <a:pt x="1056032" y="93048"/>
                    </a:cubicBezTo>
                    <a:lnTo>
                      <a:pt x="1056032" y="981676"/>
                    </a:lnTo>
                    <a:cubicBezTo>
                      <a:pt x="1056032" y="1033065"/>
                      <a:pt x="1014373" y="1074724"/>
                      <a:pt x="962984" y="1074724"/>
                    </a:cubicBezTo>
                    <a:lnTo>
                      <a:pt x="93048" y="1074724"/>
                    </a:lnTo>
                    <a:cubicBezTo>
                      <a:pt x="41659" y="1074724"/>
                      <a:pt x="0" y="1033065"/>
                      <a:pt x="0" y="981676"/>
                    </a:cubicBezTo>
                    <a:lnTo>
                      <a:pt x="0" y="93048"/>
                    </a:lnTo>
                    <a:cubicBezTo>
                      <a:pt x="0" y="41659"/>
                      <a:pt x="41659" y="0"/>
                      <a:pt x="93048" y="0"/>
                    </a:cubicBezTo>
                    <a:close/>
                  </a:path>
                </a:pathLst>
              </a:custGeom>
              <a:solidFill>
                <a:srgbClr val="369730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-38100"/>
                <a:ext cx="1056032" cy="1112824"/>
              </a:xfrm>
              <a:prstGeom prst="rect">
                <a:avLst/>
              </a:prstGeom>
            </p:spPr>
            <p:txBody>
              <a:bodyPr lIns="53762" tIns="53762" rIns="53762" bIns="53762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10" name="TextBox 10"/>
            <p:cNvSpPr txBox="1"/>
            <p:nvPr/>
          </p:nvSpPr>
          <p:spPr>
            <a:xfrm>
              <a:off x="19108666" y="301036"/>
              <a:ext cx="2593662" cy="622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FFFFF"/>
                  </a:solidFill>
                  <a:latin typeface="Roboto Mono Bold"/>
                  <a:ea typeface="Roboto Mono Bold"/>
                  <a:cs typeface="Roboto Mono Bold"/>
                  <a:sym typeface="Roboto Mono Bold"/>
                </a:rPr>
                <a:t>Whatsapp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17736107" y="1413211"/>
              <a:ext cx="5338780" cy="28363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8"/>
                </a:lnSpc>
              </a:pPr>
              <a:r>
                <a:rPr lang="en-US" sz="2004">
                  <a:solidFill>
                    <a:srgbClr val="FFFF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Utilizado como ferramenta de comunicação, tanto entre os membros da equipe como com o cliente, para agendamento das reuniões</a:t>
              </a:r>
            </a:p>
          </p:txBody>
        </p:sp>
        <p:grpSp>
          <p:nvGrpSpPr>
            <p:cNvPr id="12" name="Group 12"/>
            <p:cNvGrpSpPr/>
            <p:nvPr/>
          </p:nvGrpSpPr>
          <p:grpSpPr>
            <a:xfrm>
              <a:off x="0" y="0"/>
              <a:ext cx="5612909" cy="5757985"/>
              <a:chOff x="0" y="0"/>
              <a:chExt cx="1108723" cy="113738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1108723" cy="1137380"/>
              </a:xfrm>
              <a:custGeom>
                <a:avLst/>
                <a:gdLst/>
                <a:ahLst/>
                <a:cxnLst/>
                <a:rect l="l" t="t" r="r" b="b"/>
                <a:pathLst>
                  <a:path w="1108723" h="1137380">
                    <a:moveTo>
                      <a:pt x="93793" y="0"/>
                    </a:moveTo>
                    <a:lnTo>
                      <a:pt x="1014930" y="0"/>
                    </a:lnTo>
                    <a:cubicBezTo>
                      <a:pt x="1039805" y="0"/>
                      <a:pt x="1063662" y="9882"/>
                      <a:pt x="1081252" y="27471"/>
                    </a:cubicBezTo>
                    <a:cubicBezTo>
                      <a:pt x="1098841" y="45061"/>
                      <a:pt x="1108723" y="68917"/>
                      <a:pt x="1108723" y="93793"/>
                    </a:cubicBezTo>
                    <a:lnTo>
                      <a:pt x="1108723" y="1043587"/>
                    </a:lnTo>
                    <a:cubicBezTo>
                      <a:pt x="1108723" y="1068462"/>
                      <a:pt x="1098841" y="1092319"/>
                      <a:pt x="1081252" y="1109909"/>
                    </a:cubicBezTo>
                    <a:cubicBezTo>
                      <a:pt x="1063662" y="1127498"/>
                      <a:pt x="1039805" y="1137380"/>
                      <a:pt x="1014930" y="1137380"/>
                    </a:cubicBezTo>
                    <a:lnTo>
                      <a:pt x="93793" y="1137380"/>
                    </a:lnTo>
                    <a:cubicBezTo>
                      <a:pt x="68917" y="1137380"/>
                      <a:pt x="45061" y="1127498"/>
                      <a:pt x="27471" y="1109909"/>
                    </a:cubicBezTo>
                    <a:cubicBezTo>
                      <a:pt x="9882" y="1092319"/>
                      <a:pt x="0" y="1068462"/>
                      <a:pt x="0" y="1043587"/>
                    </a:cubicBezTo>
                    <a:lnTo>
                      <a:pt x="0" y="93793"/>
                    </a:lnTo>
                    <a:cubicBezTo>
                      <a:pt x="0" y="68917"/>
                      <a:pt x="9882" y="45061"/>
                      <a:pt x="27471" y="27471"/>
                    </a:cubicBezTo>
                    <a:cubicBezTo>
                      <a:pt x="45061" y="9882"/>
                      <a:pt x="68917" y="0"/>
                      <a:pt x="93793" y="0"/>
                    </a:cubicBezTo>
                    <a:close/>
                  </a:path>
                </a:pathLst>
              </a:custGeom>
              <a:solidFill>
                <a:srgbClr val="DB1E2F"/>
              </a:solidFill>
            </p:spPr>
          </p:sp>
          <p:sp>
            <p:nvSpPr>
              <p:cNvPr id="14" name="TextBox 14"/>
              <p:cNvSpPr txBox="1"/>
              <p:nvPr/>
            </p:nvSpPr>
            <p:spPr>
              <a:xfrm>
                <a:off x="0" y="-38100"/>
                <a:ext cx="1108723" cy="117548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1808212" y="409575"/>
              <a:ext cx="1729740" cy="5691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FFFFFF"/>
                  </a:solidFill>
                  <a:latin typeface="Roboto Mono Bold"/>
                  <a:ea typeface="Roboto Mono Bold"/>
                  <a:cs typeface="Roboto Mono Bold"/>
                  <a:sym typeface="Roboto Mono Bold"/>
                </a:rPr>
                <a:t>Github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304481" y="1381766"/>
              <a:ext cx="4737201" cy="34304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0"/>
                </a:lnSpc>
              </a:pPr>
              <a:r>
                <a:rPr lang="en-US" sz="2000">
                  <a:solidFill>
                    <a:srgbClr val="FFFF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Utilizado como um repositório para as demandas das três disciplinas, com pastas destinadas para cada disciplina.</a:t>
              </a:r>
            </a:p>
          </p:txBody>
        </p:sp>
        <p:grpSp>
          <p:nvGrpSpPr>
            <p:cNvPr id="17" name="Group 17"/>
            <p:cNvGrpSpPr/>
            <p:nvPr/>
          </p:nvGrpSpPr>
          <p:grpSpPr>
            <a:xfrm>
              <a:off x="5858774" y="0"/>
              <a:ext cx="5577358" cy="5757985"/>
              <a:chOff x="0" y="0"/>
              <a:chExt cx="1101700" cy="113738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1101700" cy="1137380"/>
              </a:xfrm>
              <a:custGeom>
                <a:avLst/>
                <a:gdLst/>
                <a:ahLst/>
                <a:cxnLst/>
                <a:rect l="l" t="t" r="r" b="b"/>
                <a:pathLst>
                  <a:path w="1101700" h="1137380">
                    <a:moveTo>
                      <a:pt x="94391" y="0"/>
                    </a:moveTo>
                    <a:lnTo>
                      <a:pt x="1007310" y="0"/>
                    </a:lnTo>
                    <a:cubicBezTo>
                      <a:pt x="1032344" y="0"/>
                      <a:pt x="1056352" y="9945"/>
                      <a:pt x="1074054" y="27646"/>
                    </a:cubicBezTo>
                    <a:cubicBezTo>
                      <a:pt x="1091756" y="45348"/>
                      <a:pt x="1101700" y="69357"/>
                      <a:pt x="1101700" y="94391"/>
                    </a:cubicBezTo>
                    <a:lnTo>
                      <a:pt x="1101700" y="1042989"/>
                    </a:lnTo>
                    <a:cubicBezTo>
                      <a:pt x="1101700" y="1068023"/>
                      <a:pt x="1091756" y="1092032"/>
                      <a:pt x="1074054" y="1109733"/>
                    </a:cubicBezTo>
                    <a:cubicBezTo>
                      <a:pt x="1056352" y="1127435"/>
                      <a:pt x="1032344" y="1137380"/>
                      <a:pt x="1007310" y="1137380"/>
                    </a:cubicBezTo>
                    <a:lnTo>
                      <a:pt x="94391" y="1137380"/>
                    </a:lnTo>
                    <a:cubicBezTo>
                      <a:pt x="69357" y="1137380"/>
                      <a:pt x="45348" y="1127435"/>
                      <a:pt x="27646" y="1109733"/>
                    </a:cubicBezTo>
                    <a:cubicBezTo>
                      <a:pt x="9945" y="1092032"/>
                      <a:pt x="0" y="1068023"/>
                      <a:pt x="0" y="1042989"/>
                    </a:cubicBezTo>
                    <a:lnTo>
                      <a:pt x="0" y="94391"/>
                    </a:lnTo>
                    <a:cubicBezTo>
                      <a:pt x="0" y="69357"/>
                      <a:pt x="9945" y="45348"/>
                      <a:pt x="27646" y="27646"/>
                    </a:cubicBezTo>
                    <a:cubicBezTo>
                      <a:pt x="45348" y="9945"/>
                      <a:pt x="69357" y="0"/>
                      <a:pt x="94391" y="0"/>
                    </a:cubicBezTo>
                    <a:close/>
                  </a:path>
                </a:pathLst>
              </a:custGeom>
              <a:solidFill>
                <a:srgbClr val="369730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-47625"/>
                <a:ext cx="1101700" cy="118500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20" name="TextBox 20"/>
            <p:cNvSpPr txBox="1"/>
            <p:nvPr/>
          </p:nvSpPr>
          <p:spPr>
            <a:xfrm>
              <a:off x="6053195" y="1381766"/>
              <a:ext cx="5188515" cy="35881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114"/>
                </a:lnSpc>
              </a:pPr>
              <a:r>
                <a:rPr lang="en-US" sz="1800">
                  <a:solidFill>
                    <a:srgbClr val="FFFF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Utilizado para o  gerenciamento de projetos, oferecendo um espaço centralizado para documentar informações, acompanhar o progresso de tarefas e organizar reuniões. </a:t>
              </a:r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7803769" y="409575"/>
              <a:ext cx="1687366" cy="56917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FFFFFF"/>
                  </a:solidFill>
                  <a:latin typeface="Roboto Mono Bold"/>
                  <a:ea typeface="Roboto Mono Bold"/>
                  <a:cs typeface="Roboto Mono Bold"/>
                  <a:sym typeface="Roboto Mono Bold"/>
                </a:rPr>
                <a:t>Trello</a:t>
              </a:r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12983155" y="62279"/>
              <a:ext cx="3107214" cy="5786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  <a:spcBef>
                  <a:spcPct val="0"/>
                </a:spcBef>
              </a:pPr>
              <a:r>
                <a:rPr lang="en-US" sz="2600">
                  <a:solidFill>
                    <a:srgbClr val="FFFFFF"/>
                  </a:solidFill>
                  <a:latin typeface="Neue Machina Ultra-Bold"/>
                  <a:ea typeface="Neue Machina Ultra-Bold"/>
                  <a:cs typeface="Neue Machina Ultra-Bold"/>
                  <a:sym typeface="Neue Machina Ultra-Bold"/>
                </a:rPr>
                <a:t>Google Meet</a:t>
              </a:r>
            </a:p>
          </p:txBody>
        </p:sp>
        <p:grpSp>
          <p:nvGrpSpPr>
            <p:cNvPr id="23" name="Group 23"/>
            <p:cNvGrpSpPr/>
            <p:nvPr/>
          </p:nvGrpSpPr>
          <p:grpSpPr>
            <a:xfrm>
              <a:off x="11677432" y="0"/>
              <a:ext cx="5657844" cy="5757985"/>
              <a:chOff x="0" y="0"/>
              <a:chExt cx="1056032" cy="1074724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1056032" cy="1074724"/>
              </a:xfrm>
              <a:custGeom>
                <a:avLst/>
                <a:gdLst/>
                <a:ahLst/>
                <a:cxnLst/>
                <a:rect l="l" t="t" r="r" b="b"/>
                <a:pathLst>
                  <a:path w="1056032" h="1074724">
                    <a:moveTo>
                      <a:pt x="93048" y="0"/>
                    </a:moveTo>
                    <a:lnTo>
                      <a:pt x="962984" y="0"/>
                    </a:lnTo>
                    <a:cubicBezTo>
                      <a:pt x="987662" y="0"/>
                      <a:pt x="1011329" y="9803"/>
                      <a:pt x="1028779" y="27253"/>
                    </a:cubicBezTo>
                    <a:cubicBezTo>
                      <a:pt x="1046229" y="44703"/>
                      <a:pt x="1056032" y="68370"/>
                      <a:pt x="1056032" y="93048"/>
                    </a:cubicBezTo>
                    <a:lnTo>
                      <a:pt x="1056032" y="981676"/>
                    </a:lnTo>
                    <a:cubicBezTo>
                      <a:pt x="1056032" y="1033065"/>
                      <a:pt x="1014373" y="1074724"/>
                      <a:pt x="962984" y="1074724"/>
                    </a:cubicBezTo>
                    <a:lnTo>
                      <a:pt x="93048" y="1074724"/>
                    </a:lnTo>
                    <a:cubicBezTo>
                      <a:pt x="41659" y="1074724"/>
                      <a:pt x="0" y="1033065"/>
                      <a:pt x="0" y="981676"/>
                    </a:cubicBezTo>
                    <a:lnTo>
                      <a:pt x="0" y="93048"/>
                    </a:lnTo>
                    <a:cubicBezTo>
                      <a:pt x="0" y="41659"/>
                      <a:pt x="41659" y="0"/>
                      <a:pt x="93048" y="0"/>
                    </a:cubicBezTo>
                    <a:close/>
                  </a:path>
                </a:pathLst>
              </a:custGeom>
              <a:solidFill>
                <a:srgbClr val="DB1E2F"/>
              </a:solidFill>
            </p:spPr>
          </p:sp>
          <p:sp>
            <p:nvSpPr>
              <p:cNvPr id="25" name="TextBox 25"/>
              <p:cNvSpPr txBox="1"/>
              <p:nvPr/>
            </p:nvSpPr>
            <p:spPr>
              <a:xfrm>
                <a:off x="0" y="-38100"/>
                <a:ext cx="1056032" cy="1112824"/>
              </a:xfrm>
              <a:prstGeom prst="rect">
                <a:avLst/>
              </a:prstGeom>
            </p:spPr>
            <p:txBody>
              <a:bodyPr lIns="53762" tIns="53762" rIns="53762" bIns="53762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26" name="TextBox 26"/>
            <p:cNvSpPr txBox="1"/>
            <p:nvPr/>
          </p:nvSpPr>
          <p:spPr>
            <a:xfrm>
              <a:off x="12741931" y="323051"/>
              <a:ext cx="3528846" cy="622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FFFFFF"/>
                  </a:solidFill>
                  <a:latin typeface="Roboto Mono Bold"/>
                  <a:ea typeface="Roboto Mono Bold"/>
                  <a:cs typeface="Roboto Mono Bold"/>
                  <a:sym typeface="Roboto Mono Bold"/>
                </a:rPr>
                <a:t>Googgle Meet</a:t>
              </a:r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11867372" y="1413211"/>
              <a:ext cx="5338780" cy="16679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68"/>
                </a:lnSpc>
              </a:pPr>
              <a:r>
                <a:rPr lang="en-US" sz="2004">
                  <a:solidFill>
                    <a:srgbClr val="FFFF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Ambiente virtual para reuniões da equipe e reuniões com o cliente.</a:t>
              </a:r>
            </a:p>
          </p:txBody>
        </p:sp>
      </p:grpSp>
    </p:spTree>
  </p:cSld>
  <p:clrMapOvr>
    <a:masterClrMapping/>
  </p:clrMapOvr>
  <p:transition spd="slow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697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428670" y="6817632"/>
            <a:ext cx="7278492" cy="2168384"/>
          </a:xfrm>
          <a:custGeom>
            <a:avLst/>
            <a:gdLst/>
            <a:ahLst/>
            <a:cxnLst/>
            <a:rect l="l" t="t" r="r" b="b"/>
            <a:pathLst>
              <a:path w="7278492" h="2168384">
                <a:moveTo>
                  <a:pt x="0" y="0"/>
                </a:moveTo>
                <a:lnTo>
                  <a:pt x="7278492" y="0"/>
                </a:lnTo>
                <a:lnTo>
                  <a:pt x="7278492" y="2168384"/>
                </a:lnTo>
                <a:lnTo>
                  <a:pt x="0" y="21683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028700" y="6452882"/>
            <a:ext cx="16230600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>
            <a:off x="3580838" y="6945768"/>
            <a:ext cx="3847832" cy="1912113"/>
          </a:xfrm>
          <a:custGeom>
            <a:avLst/>
            <a:gdLst/>
            <a:ahLst/>
            <a:cxnLst/>
            <a:rect l="l" t="t" r="r" b="b"/>
            <a:pathLst>
              <a:path w="3847832" h="1912113">
                <a:moveTo>
                  <a:pt x="0" y="0"/>
                </a:moveTo>
                <a:lnTo>
                  <a:pt x="3847832" y="0"/>
                </a:lnTo>
                <a:lnTo>
                  <a:pt x="3847832" y="1912113"/>
                </a:lnTo>
                <a:lnTo>
                  <a:pt x="0" y="19121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060409" y="3754831"/>
            <a:ext cx="6167183" cy="16666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658"/>
              </a:lnSpc>
            </a:pPr>
            <a:r>
              <a:rPr lang="en-US" sz="9756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Obrigado!</a:t>
            </a:r>
          </a:p>
        </p:txBody>
      </p:sp>
    </p:spTree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48538" y="355038"/>
            <a:ext cx="3363233" cy="1001963"/>
          </a:xfrm>
          <a:custGeom>
            <a:avLst/>
            <a:gdLst/>
            <a:ahLst/>
            <a:cxnLst/>
            <a:rect l="l" t="t" r="r" b="b"/>
            <a:pathLst>
              <a:path w="3363233" h="1001963">
                <a:moveTo>
                  <a:pt x="0" y="0"/>
                </a:moveTo>
                <a:lnTo>
                  <a:pt x="3363234" y="0"/>
                </a:lnTo>
                <a:lnTo>
                  <a:pt x="3363234" y="1001963"/>
                </a:lnTo>
                <a:lnTo>
                  <a:pt x="0" y="10019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33535" y="355038"/>
            <a:ext cx="1138644" cy="978669"/>
          </a:xfrm>
          <a:custGeom>
            <a:avLst/>
            <a:gdLst/>
            <a:ahLst/>
            <a:cxnLst/>
            <a:rect l="l" t="t" r="r" b="b"/>
            <a:pathLst>
              <a:path w="1138644" h="978669">
                <a:moveTo>
                  <a:pt x="0" y="0"/>
                </a:moveTo>
                <a:lnTo>
                  <a:pt x="1138644" y="0"/>
                </a:lnTo>
                <a:lnTo>
                  <a:pt x="1138644" y="978669"/>
                </a:lnTo>
                <a:lnTo>
                  <a:pt x="0" y="9786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8700" y="1028700"/>
            <a:ext cx="4917429" cy="796813"/>
            <a:chOff x="0" y="0"/>
            <a:chExt cx="6556572" cy="1062418"/>
          </a:xfrm>
        </p:grpSpPr>
        <p:sp>
          <p:nvSpPr>
            <p:cNvPr id="5" name="TextBox 5"/>
            <p:cNvSpPr txBox="1"/>
            <p:nvPr/>
          </p:nvSpPr>
          <p:spPr>
            <a:xfrm>
              <a:off x="98" y="-104775"/>
              <a:ext cx="6556375" cy="1116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000"/>
                </a:lnSpc>
                <a:spcBef>
                  <a:spcPct val="0"/>
                </a:spcBef>
              </a:pPr>
              <a:r>
                <a:rPr lang="en-US" sz="5000">
                  <a:solidFill>
                    <a:srgbClr val="DB1E2F"/>
                  </a:solidFill>
                  <a:latin typeface="Open Sans Ultra-Bold"/>
                  <a:ea typeface="Open Sans Ultra-Bold"/>
                  <a:cs typeface="Open Sans Ultra-Bold"/>
                  <a:sym typeface="Open Sans Ultra-Bold"/>
                </a:rPr>
                <a:t>Nosso Cliente</a:t>
              </a:r>
            </a:p>
          </p:txBody>
        </p:sp>
        <p:sp>
          <p:nvSpPr>
            <p:cNvPr id="6" name="AutoShape 6"/>
            <p:cNvSpPr/>
            <p:nvPr/>
          </p:nvSpPr>
          <p:spPr>
            <a:xfrm flipV="1">
              <a:off x="98" y="1011618"/>
              <a:ext cx="6556375" cy="25400"/>
            </a:xfrm>
            <a:prstGeom prst="line">
              <a:avLst/>
            </a:prstGeom>
            <a:ln w="50800" cap="flat">
              <a:solidFill>
                <a:srgbClr val="369730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7" name="Freeform 7"/>
          <p:cNvSpPr/>
          <p:nvPr/>
        </p:nvSpPr>
        <p:spPr>
          <a:xfrm>
            <a:off x="635075" y="2782316"/>
            <a:ext cx="8777907" cy="5818694"/>
          </a:xfrm>
          <a:custGeom>
            <a:avLst/>
            <a:gdLst/>
            <a:ahLst/>
            <a:cxnLst/>
            <a:rect l="l" t="t" r="r" b="b"/>
            <a:pathLst>
              <a:path w="8777907" h="5818694">
                <a:moveTo>
                  <a:pt x="0" y="0"/>
                </a:moveTo>
                <a:lnTo>
                  <a:pt x="8777907" y="0"/>
                </a:lnTo>
                <a:lnTo>
                  <a:pt x="8777907" y="5818695"/>
                </a:lnTo>
                <a:lnTo>
                  <a:pt x="0" y="58186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7"/>
            </a:stretch>
          </a:blipFill>
          <a:ln cap="sq">
            <a:noFill/>
            <a:prstDash val="solid"/>
            <a:miter/>
          </a:ln>
        </p:spPr>
      </p:sp>
      <p:grpSp>
        <p:nvGrpSpPr>
          <p:cNvPr id="8" name="Group 8"/>
          <p:cNvGrpSpPr/>
          <p:nvPr/>
        </p:nvGrpSpPr>
        <p:grpSpPr>
          <a:xfrm>
            <a:off x="9144000" y="3086100"/>
            <a:ext cx="8072595" cy="4844175"/>
            <a:chOff x="-923516" y="0"/>
            <a:chExt cx="10763462" cy="6458900"/>
          </a:xfrm>
        </p:grpSpPr>
        <p:sp>
          <p:nvSpPr>
            <p:cNvPr id="9" name="TextBox 9"/>
            <p:cNvSpPr txBox="1"/>
            <p:nvPr/>
          </p:nvSpPr>
          <p:spPr>
            <a:xfrm>
              <a:off x="-923516" y="0"/>
              <a:ext cx="10403399" cy="66684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 dirty="0">
                  <a:solidFill>
                    <a:srgbClr val="292A22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IFPE - Instituto Federal de Pernambuco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18319" y="1441964"/>
              <a:ext cx="9821627" cy="13969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4200"/>
                </a:lnSpc>
              </a:pPr>
              <a:r>
                <a:rPr lang="en-US" sz="3000" dirty="0" err="1">
                  <a:solidFill>
                    <a:srgbClr val="292A22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Pró-Reitoria</a:t>
              </a:r>
              <a:r>
                <a:rPr lang="en-US" sz="3000" dirty="0">
                  <a:solidFill>
                    <a:srgbClr val="292A22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 de </a:t>
              </a:r>
              <a:r>
                <a:rPr lang="en-US" sz="3000" dirty="0" err="1">
                  <a:solidFill>
                    <a:srgbClr val="292A22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Pesquisa</a:t>
              </a:r>
              <a:r>
                <a:rPr lang="en-US" sz="3000" dirty="0">
                  <a:solidFill>
                    <a:srgbClr val="292A22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, </a:t>
              </a:r>
              <a:r>
                <a:rPr lang="en-US" sz="3000" dirty="0" err="1">
                  <a:solidFill>
                    <a:srgbClr val="292A22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Pós-Graduação</a:t>
              </a:r>
              <a:r>
                <a:rPr lang="en-US" sz="3000" dirty="0">
                  <a:solidFill>
                    <a:srgbClr val="292A22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 e </a:t>
              </a:r>
              <a:r>
                <a:rPr lang="en-US" sz="3000" dirty="0" err="1">
                  <a:solidFill>
                    <a:srgbClr val="292A22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Inovação</a:t>
              </a:r>
              <a:r>
                <a:rPr lang="en-US" sz="3000" dirty="0">
                  <a:solidFill>
                    <a:srgbClr val="292A22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 do IFPE (</a:t>
              </a:r>
              <a:r>
                <a:rPr lang="en-US" sz="3000" dirty="0" err="1">
                  <a:solidFill>
                    <a:srgbClr val="292A22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Propesq</a:t>
              </a:r>
              <a:r>
                <a:rPr lang="en-US" sz="3000" dirty="0">
                  <a:solidFill>
                    <a:srgbClr val="292A22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)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3176023"/>
              <a:ext cx="9821627" cy="328287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3920"/>
                </a:lnSpc>
              </a:pPr>
              <a:r>
                <a:rPr lang="en-US" sz="2800">
                  <a:solidFill>
                    <a:srgbClr val="292A22"/>
                  </a:solidFill>
                  <a:latin typeface="Roboto"/>
                  <a:ea typeface="Roboto"/>
                  <a:cs typeface="Roboto"/>
                  <a:sym typeface="Roboto"/>
                </a:rPr>
                <a:t>Ensino verticalizado, atende alunos de cursos técnicos, graduação, mestrado e doutorado.</a:t>
              </a:r>
            </a:p>
            <a:p>
              <a:pPr algn="just">
                <a:lnSpc>
                  <a:spcPts val="3920"/>
                </a:lnSpc>
              </a:pPr>
              <a:endParaRPr lang="en-US" sz="2800">
                <a:solidFill>
                  <a:srgbClr val="292A22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algn="just">
                <a:lnSpc>
                  <a:spcPts val="3920"/>
                </a:lnSpc>
              </a:pPr>
              <a:r>
                <a:rPr lang="en-US" sz="2800">
                  <a:solidFill>
                    <a:srgbClr val="292A22"/>
                  </a:solidFill>
                  <a:latin typeface="Roboto"/>
                  <a:ea typeface="Roboto"/>
                  <a:cs typeface="Roboto"/>
                  <a:sym typeface="Roboto"/>
                </a:rPr>
                <a:t>Publica editais de Programas de Pesquisa durante o ano.</a:t>
              </a:r>
            </a:p>
          </p:txBody>
        </p:sp>
      </p:grpSp>
    </p:spTree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48538" y="355038"/>
            <a:ext cx="3363233" cy="1001963"/>
          </a:xfrm>
          <a:custGeom>
            <a:avLst/>
            <a:gdLst/>
            <a:ahLst/>
            <a:cxnLst/>
            <a:rect l="l" t="t" r="r" b="b"/>
            <a:pathLst>
              <a:path w="3363233" h="1001963">
                <a:moveTo>
                  <a:pt x="0" y="0"/>
                </a:moveTo>
                <a:lnTo>
                  <a:pt x="3363234" y="0"/>
                </a:lnTo>
                <a:lnTo>
                  <a:pt x="3363234" y="1001963"/>
                </a:lnTo>
                <a:lnTo>
                  <a:pt x="0" y="10019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33535" y="355038"/>
            <a:ext cx="1138644" cy="978669"/>
          </a:xfrm>
          <a:custGeom>
            <a:avLst/>
            <a:gdLst/>
            <a:ahLst/>
            <a:cxnLst/>
            <a:rect l="l" t="t" r="r" b="b"/>
            <a:pathLst>
              <a:path w="1138644" h="978669">
                <a:moveTo>
                  <a:pt x="0" y="0"/>
                </a:moveTo>
                <a:lnTo>
                  <a:pt x="1138644" y="0"/>
                </a:lnTo>
                <a:lnTo>
                  <a:pt x="1138644" y="978669"/>
                </a:lnTo>
                <a:lnTo>
                  <a:pt x="0" y="9786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8700" y="1028700"/>
            <a:ext cx="4917429" cy="796813"/>
            <a:chOff x="0" y="0"/>
            <a:chExt cx="6556572" cy="1062418"/>
          </a:xfrm>
        </p:grpSpPr>
        <p:sp>
          <p:nvSpPr>
            <p:cNvPr id="5" name="TextBox 5"/>
            <p:cNvSpPr txBox="1"/>
            <p:nvPr/>
          </p:nvSpPr>
          <p:spPr>
            <a:xfrm>
              <a:off x="98" y="-104775"/>
              <a:ext cx="6556375" cy="1116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000"/>
                </a:lnSpc>
                <a:spcBef>
                  <a:spcPct val="0"/>
                </a:spcBef>
              </a:pPr>
              <a:r>
                <a:rPr lang="en-US" sz="5000">
                  <a:solidFill>
                    <a:srgbClr val="DB1E2F"/>
                  </a:solidFill>
                  <a:latin typeface="Open Sans Ultra-Bold"/>
                  <a:ea typeface="Open Sans Ultra-Bold"/>
                  <a:cs typeface="Open Sans Ultra-Bold"/>
                  <a:sym typeface="Open Sans Ultra-Bold"/>
                </a:rPr>
                <a:t>Nosso Cliente</a:t>
              </a:r>
            </a:p>
          </p:txBody>
        </p:sp>
        <p:sp>
          <p:nvSpPr>
            <p:cNvPr id="6" name="AutoShape 6"/>
            <p:cNvSpPr/>
            <p:nvPr/>
          </p:nvSpPr>
          <p:spPr>
            <a:xfrm flipV="1">
              <a:off x="98" y="1011618"/>
              <a:ext cx="6556375" cy="25400"/>
            </a:xfrm>
            <a:prstGeom prst="line">
              <a:avLst/>
            </a:prstGeom>
            <a:ln w="50800" cap="flat">
              <a:solidFill>
                <a:srgbClr val="369730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7" name="Freeform 7"/>
          <p:cNvSpPr/>
          <p:nvPr/>
        </p:nvSpPr>
        <p:spPr>
          <a:xfrm>
            <a:off x="635075" y="2782316"/>
            <a:ext cx="8777907" cy="5818694"/>
          </a:xfrm>
          <a:custGeom>
            <a:avLst/>
            <a:gdLst/>
            <a:ahLst/>
            <a:cxnLst/>
            <a:rect l="l" t="t" r="r" b="b"/>
            <a:pathLst>
              <a:path w="8777907" h="5818694">
                <a:moveTo>
                  <a:pt x="0" y="0"/>
                </a:moveTo>
                <a:lnTo>
                  <a:pt x="8777907" y="0"/>
                </a:lnTo>
                <a:lnTo>
                  <a:pt x="8777907" y="5818695"/>
                </a:lnTo>
                <a:lnTo>
                  <a:pt x="0" y="58186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7"/>
            </a:stretch>
          </a:blipFill>
          <a:ln cap="sq">
            <a:noFill/>
            <a:prstDash val="solid"/>
            <a:miter/>
          </a:ln>
        </p:spPr>
      </p:sp>
      <p:grpSp>
        <p:nvGrpSpPr>
          <p:cNvPr id="8" name="Group 8"/>
          <p:cNvGrpSpPr/>
          <p:nvPr/>
        </p:nvGrpSpPr>
        <p:grpSpPr>
          <a:xfrm>
            <a:off x="9957214" y="2782316"/>
            <a:ext cx="7814966" cy="5285555"/>
            <a:chOff x="0" y="0"/>
            <a:chExt cx="10419954" cy="7047407"/>
          </a:xfrm>
        </p:grpSpPr>
        <p:sp>
          <p:nvSpPr>
            <p:cNvPr id="9" name="TextBox 9"/>
            <p:cNvSpPr txBox="1"/>
            <p:nvPr/>
          </p:nvSpPr>
          <p:spPr>
            <a:xfrm>
              <a:off x="0" y="2805607"/>
              <a:ext cx="10419954" cy="4241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47702" lvl="1" indent="-323851" algn="l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292A22"/>
                  </a:solidFill>
                  <a:latin typeface="Roboto"/>
                  <a:ea typeface="Roboto"/>
                  <a:cs typeface="Roboto"/>
                  <a:sym typeface="Roboto"/>
                </a:rPr>
                <a:t>IFPE - Instuto Federal de Pernambuco</a:t>
              </a:r>
            </a:p>
            <a:p>
              <a:pPr marL="647702" lvl="1" indent="-323851" algn="l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292A22"/>
                  </a:solidFill>
                  <a:latin typeface="Roboto"/>
                  <a:ea typeface="Roboto"/>
                  <a:cs typeface="Roboto"/>
                  <a:sym typeface="Roboto"/>
                </a:rPr>
                <a:t>Pró-Reitoria de Pesquisa, Pós-Graduação e Inovação do IFPE (Propesq)</a:t>
              </a:r>
            </a:p>
            <a:p>
              <a:pPr marL="647702" lvl="1" indent="-323851" algn="l">
                <a:lnSpc>
                  <a:spcPts val="4200"/>
                </a:lnSpc>
                <a:buFont typeface="Arial"/>
                <a:buChar char="•"/>
              </a:pPr>
              <a:r>
                <a:rPr lang="en-US" sz="3000">
                  <a:solidFill>
                    <a:srgbClr val="292A22"/>
                  </a:solidFill>
                  <a:latin typeface="Roboto"/>
                  <a:ea typeface="Roboto"/>
                  <a:cs typeface="Roboto"/>
                  <a:sym typeface="Roboto"/>
                </a:rPr>
                <a:t>Professor Coordenador do Projeto de Pesquisa </a:t>
              </a:r>
            </a:p>
            <a:p>
              <a:pPr algn="l">
                <a:lnSpc>
                  <a:spcPts val="4200"/>
                </a:lnSpc>
              </a:pPr>
              <a:r>
                <a:rPr lang="en-US" sz="3000">
                  <a:solidFill>
                    <a:srgbClr val="292A22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</a:p>
          </p:txBody>
        </p:sp>
        <p:grpSp>
          <p:nvGrpSpPr>
            <p:cNvPr id="10" name="Group 10"/>
            <p:cNvGrpSpPr/>
            <p:nvPr/>
          </p:nvGrpSpPr>
          <p:grpSpPr>
            <a:xfrm>
              <a:off x="470732" y="0"/>
              <a:ext cx="9478490" cy="2391320"/>
              <a:chOff x="0" y="0"/>
              <a:chExt cx="1872294" cy="47236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1872294" cy="472359"/>
              </a:xfrm>
              <a:custGeom>
                <a:avLst/>
                <a:gdLst/>
                <a:ahLst/>
                <a:cxnLst/>
                <a:rect l="l" t="t" r="r" b="b"/>
                <a:pathLst>
                  <a:path w="1872294" h="472359">
                    <a:moveTo>
                      <a:pt x="55542" y="0"/>
                    </a:moveTo>
                    <a:lnTo>
                      <a:pt x="1816753" y="0"/>
                    </a:lnTo>
                    <a:cubicBezTo>
                      <a:pt x="1847427" y="0"/>
                      <a:pt x="1872294" y="24867"/>
                      <a:pt x="1872294" y="55542"/>
                    </a:cubicBezTo>
                    <a:lnTo>
                      <a:pt x="1872294" y="416818"/>
                    </a:lnTo>
                    <a:cubicBezTo>
                      <a:pt x="1872294" y="447493"/>
                      <a:pt x="1847427" y="472359"/>
                      <a:pt x="1816753" y="472359"/>
                    </a:cubicBezTo>
                    <a:lnTo>
                      <a:pt x="55542" y="472359"/>
                    </a:lnTo>
                    <a:cubicBezTo>
                      <a:pt x="24867" y="472359"/>
                      <a:pt x="0" y="447493"/>
                      <a:pt x="0" y="416818"/>
                    </a:cubicBezTo>
                    <a:lnTo>
                      <a:pt x="0" y="55542"/>
                    </a:lnTo>
                    <a:cubicBezTo>
                      <a:pt x="0" y="24867"/>
                      <a:pt x="24867" y="0"/>
                      <a:pt x="55542" y="0"/>
                    </a:cubicBezTo>
                    <a:close/>
                  </a:path>
                </a:pathLst>
              </a:custGeom>
              <a:solidFill>
                <a:srgbClr val="2F9E41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-47625"/>
                <a:ext cx="1872294" cy="51998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sp>
          <p:nvSpPr>
            <p:cNvPr id="13" name="TextBox 13"/>
            <p:cNvSpPr txBox="1"/>
            <p:nvPr/>
          </p:nvSpPr>
          <p:spPr>
            <a:xfrm>
              <a:off x="976124" y="377082"/>
              <a:ext cx="8467706" cy="156095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FFFFFF"/>
                  </a:solidFill>
                  <a:latin typeface="Roboto Bold"/>
                  <a:ea typeface="Roboto Bold"/>
                  <a:cs typeface="Roboto Bold"/>
                  <a:sym typeface="Roboto Bold"/>
                </a:rPr>
                <a:t>Quem são as pessoas afetadas com o problema? 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48538" y="355038"/>
            <a:ext cx="3363233" cy="1001963"/>
          </a:xfrm>
          <a:custGeom>
            <a:avLst/>
            <a:gdLst/>
            <a:ahLst/>
            <a:cxnLst/>
            <a:rect l="l" t="t" r="r" b="b"/>
            <a:pathLst>
              <a:path w="3363233" h="1001963">
                <a:moveTo>
                  <a:pt x="0" y="0"/>
                </a:moveTo>
                <a:lnTo>
                  <a:pt x="3363234" y="0"/>
                </a:lnTo>
                <a:lnTo>
                  <a:pt x="3363234" y="1001963"/>
                </a:lnTo>
                <a:lnTo>
                  <a:pt x="0" y="10019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33535" y="355038"/>
            <a:ext cx="1138644" cy="978669"/>
          </a:xfrm>
          <a:custGeom>
            <a:avLst/>
            <a:gdLst/>
            <a:ahLst/>
            <a:cxnLst/>
            <a:rect l="l" t="t" r="r" b="b"/>
            <a:pathLst>
              <a:path w="1138644" h="978669">
                <a:moveTo>
                  <a:pt x="0" y="0"/>
                </a:moveTo>
                <a:lnTo>
                  <a:pt x="1138644" y="0"/>
                </a:lnTo>
                <a:lnTo>
                  <a:pt x="1138644" y="978669"/>
                </a:lnTo>
                <a:lnTo>
                  <a:pt x="0" y="9786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8617" y="1028700"/>
            <a:ext cx="2876261" cy="796813"/>
            <a:chOff x="0" y="0"/>
            <a:chExt cx="3835015" cy="1062417"/>
          </a:xfrm>
        </p:grpSpPr>
        <p:sp>
          <p:nvSpPr>
            <p:cNvPr id="5" name="TextBox 5"/>
            <p:cNvSpPr txBox="1"/>
            <p:nvPr/>
          </p:nvSpPr>
          <p:spPr>
            <a:xfrm>
              <a:off x="168" y="-104775"/>
              <a:ext cx="3834678" cy="1116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000"/>
                </a:lnSpc>
                <a:spcBef>
                  <a:spcPct val="0"/>
                </a:spcBef>
              </a:pPr>
              <a:r>
                <a:rPr lang="en-US" sz="5000">
                  <a:solidFill>
                    <a:srgbClr val="DB1E2F"/>
                  </a:solidFill>
                  <a:latin typeface="Open Sans Ultra-Bold"/>
                  <a:ea typeface="Open Sans Ultra-Bold"/>
                  <a:cs typeface="Open Sans Ultra-Bold"/>
                  <a:sym typeface="Open Sans Ultra-Bold"/>
                </a:rPr>
                <a:t>Propesq</a:t>
              </a:r>
            </a:p>
          </p:txBody>
        </p:sp>
        <p:sp>
          <p:nvSpPr>
            <p:cNvPr id="6" name="AutoShape 6"/>
            <p:cNvSpPr/>
            <p:nvPr/>
          </p:nvSpPr>
          <p:spPr>
            <a:xfrm flipV="1">
              <a:off x="168" y="1011618"/>
              <a:ext cx="3834678" cy="25400"/>
            </a:xfrm>
            <a:prstGeom prst="line">
              <a:avLst/>
            </a:prstGeom>
            <a:ln w="50800" cap="flat">
              <a:solidFill>
                <a:srgbClr val="369730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7" name="Freeform 7"/>
          <p:cNvSpPr/>
          <p:nvPr/>
        </p:nvSpPr>
        <p:spPr>
          <a:xfrm>
            <a:off x="8968253" y="2741894"/>
            <a:ext cx="8749917" cy="5818694"/>
          </a:xfrm>
          <a:custGeom>
            <a:avLst/>
            <a:gdLst/>
            <a:ahLst/>
            <a:cxnLst/>
            <a:rect l="l" t="t" r="r" b="b"/>
            <a:pathLst>
              <a:path w="8749917" h="5818694">
                <a:moveTo>
                  <a:pt x="0" y="0"/>
                </a:moveTo>
                <a:lnTo>
                  <a:pt x="8749917" y="0"/>
                </a:lnTo>
                <a:lnTo>
                  <a:pt x="8749917" y="5818695"/>
                </a:lnTo>
                <a:lnTo>
                  <a:pt x="0" y="58186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700537" y="4220324"/>
            <a:ext cx="7608755" cy="426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292A22"/>
                </a:solidFill>
                <a:latin typeface="Roboto"/>
                <a:ea typeface="Roboto"/>
                <a:cs typeface="Roboto"/>
                <a:sym typeface="Roboto"/>
              </a:rPr>
              <a:t> É o órgão responsável por planejar, coordenar, fomentar e acompanhar as atividades e políticas de pesquisa, integradas ao ensino e à extensão, bem como promover ações de intercâmbio com instituições e empresas na área de fomento à pesquisa, ciência e tecnologia e inovação tecnológica.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08531" y="2665694"/>
            <a:ext cx="7366220" cy="10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Pró-Reitoria de Pesquisa, Pós-Graduação e Inovação do IFPE (Propesq)</a:t>
            </a:r>
          </a:p>
        </p:txBody>
      </p:sp>
    </p:spTree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48538" y="355038"/>
            <a:ext cx="3363233" cy="1001963"/>
          </a:xfrm>
          <a:custGeom>
            <a:avLst/>
            <a:gdLst/>
            <a:ahLst/>
            <a:cxnLst/>
            <a:rect l="l" t="t" r="r" b="b"/>
            <a:pathLst>
              <a:path w="3363233" h="1001963">
                <a:moveTo>
                  <a:pt x="0" y="0"/>
                </a:moveTo>
                <a:lnTo>
                  <a:pt x="3363234" y="0"/>
                </a:lnTo>
                <a:lnTo>
                  <a:pt x="3363234" y="1001963"/>
                </a:lnTo>
                <a:lnTo>
                  <a:pt x="0" y="10019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33535" y="355038"/>
            <a:ext cx="1138644" cy="978669"/>
          </a:xfrm>
          <a:custGeom>
            <a:avLst/>
            <a:gdLst/>
            <a:ahLst/>
            <a:cxnLst/>
            <a:rect l="l" t="t" r="r" b="b"/>
            <a:pathLst>
              <a:path w="1138644" h="978669">
                <a:moveTo>
                  <a:pt x="0" y="0"/>
                </a:moveTo>
                <a:lnTo>
                  <a:pt x="1138644" y="0"/>
                </a:lnTo>
                <a:lnTo>
                  <a:pt x="1138644" y="978669"/>
                </a:lnTo>
                <a:lnTo>
                  <a:pt x="0" y="9786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8617" y="1028700"/>
            <a:ext cx="2876261" cy="796813"/>
            <a:chOff x="0" y="0"/>
            <a:chExt cx="3835015" cy="1062417"/>
          </a:xfrm>
        </p:grpSpPr>
        <p:sp>
          <p:nvSpPr>
            <p:cNvPr id="5" name="TextBox 5"/>
            <p:cNvSpPr txBox="1"/>
            <p:nvPr/>
          </p:nvSpPr>
          <p:spPr>
            <a:xfrm>
              <a:off x="168" y="-104775"/>
              <a:ext cx="3834678" cy="1116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000"/>
                </a:lnSpc>
                <a:spcBef>
                  <a:spcPct val="0"/>
                </a:spcBef>
              </a:pPr>
              <a:r>
                <a:rPr lang="en-US" sz="5000">
                  <a:solidFill>
                    <a:srgbClr val="DB1E2F"/>
                  </a:solidFill>
                  <a:latin typeface="Open Sans Ultra-Bold"/>
                  <a:ea typeface="Open Sans Ultra-Bold"/>
                  <a:cs typeface="Open Sans Ultra-Bold"/>
                  <a:sym typeface="Open Sans Ultra-Bold"/>
                </a:rPr>
                <a:t>Propesq</a:t>
              </a:r>
            </a:p>
          </p:txBody>
        </p:sp>
        <p:sp>
          <p:nvSpPr>
            <p:cNvPr id="6" name="AutoShape 6"/>
            <p:cNvSpPr/>
            <p:nvPr/>
          </p:nvSpPr>
          <p:spPr>
            <a:xfrm flipV="1">
              <a:off x="168" y="1011618"/>
              <a:ext cx="3834678" cy="25400"/>
            </a:xfrm>
            <a:prstGeom prst="line">
              <a:avLst/>
            </a:prstGeom>
            <a:ln w="50800" cap="flat">
              <a:solidFill>
                <a:srgbClr val="369730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7" name="Freeform 7"/>
          <p:cNvSpPr/>
          <p:nvPr/>
        </p:nvSpPr>
        <p:spPr>
          <a:xfrm>
            <a:off x="8968253" y="2741894"/>
            <a:ext cx="8749917" cy="5818694"/>
          </a:xfrm>
          <a:custGeom>
            <a:avLst/>
            <a:gdLst/>
            <a:ahLst/>
            <a:cxnLst/>
            <a:rect l="l" t="t" r="r" b="b"/>
            <a:pathLst>
              <a:path w="8749917" h="5818694">
                <a:moveTo>
                  <a:pt x="0" y="0"/>
                </a:moveTo>
                <a:lnTo>
                  <a:pt x="8749917" y="0"/>
                </a:lnTo>
                <a:lnTo>
                  <a:pt x="8749917" y="5818695"/>
                </a:lnTo>
                <a:lnTo>
                  <a:pt x="0" y="58186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499006" y="2665694"/>
            <a:ext cx="7366220" cy="106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Pró-Reitoria de Pesquisa, Pós-Graduação e Inovação do IFPE (Propesq)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08531" y="4200113"/>
            <a:ext cx="7992768" cy="4171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340"/>
              </a:lnSpc>
            </a:pPr>
            <a:r>
              <a:rPr lang="en-US" sz="3100">
                <a:solidFill>
                  <a:srgbClr val="292A22"/>
                </a:solidFill>
                <a:latin typeface="Roboto"/>
                <a:ea typeface="Roboto"/>
                <a:cs typeface="Roboto"/>
                <a:sym typeface="Roboto"/>
              </a:rPr>
              <a:t>Tipos de Programas:</a:t>
            </a:r>
          </a:p>
          <a:p>
            <a:pPr algn="just">
              <a:lnSpc>
                <a:spcPts val="4340"/>
              </a:lnSpc>
            </a:pPr>
            <a:endParaRPr lang="en-US" sz="3100">
              <a:solidFill>
                <a:srgbClr val="292A2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626112" lvl="1" indent="-313056" algn="just">
              <a:lnSpc>
                <a:spcPts val="4060"/>
              </a:lnSpc>
              <a:buFont typeface="Arial"/>
              <a:buChar char="•"/>
            </a:pPr>
            <a:r>
              <a:rPr lang="en-US" sz="2900">
                <a:solidFill>
                  <a:srgbClr val="292A22"/>
                </a:solidFill>
                <a:latin typeface="Roboto"/>
                <a:ea typeface="Roboto"/>
                <a:cs typeface="Roboto"/>
                <a:sym typeface="Roboto"/>
              </a:rPr>
              <a:t>Programas de Iniciação Científica (PIBIC e PIBICTécnico) </a:t>
            </a:r>
          </a:p>
          <a:p>
            <a:pPr marL="626112" lvl="1" indent="-313056" algn="just">
              <a:lnSpc>
                <a:spcPts val="4060"/>
              </a:lnSpc>
              <a:buFont typeface="Arial"/>
              <a:buChar char="•"/>
            </a:pPr>
            <a:r>
              <a:rPr lang="en-US" sz="2900">
                <a:solidFill>
                  <a:srgbClr val="292A22"/>
                </a:solidFill>
                <a:latin typeface="Roboto"/>
                <a:ea typeface="Roboto"/>
                <a:cs typeface="Roboto"/>
                <a:sym typeface="Roboto"/>
              </a:rPr>
              <a:t>Programa de Iniciação Científica com Ações Afirmativas (PIBIC-AF) </a:t>
            </a:r>
          </a:p>
          <a:p>
            <a:pPr marL="626112" lvl="1" indent="-313056" algn="just">
              <a:lnSpc>
                <a:spcPts val="4060"/>
              </a:lnSpc>
              <a:buFont typeface="Arial"/>
              <a:buChar char="•"/>
            </a:pPr>
            <a:r>
              <a:rPr lang="en-US" sz="2900">
                <a:solidFill>
                  <a:srgbClr val="292A22"/>
                </a:solidFill>
                <a:latin typeface="Roboto"/>
                <a:ea typeface="Roboto"/>
                <a:cs typeface="Roboto"/>
                <a:sym typeface="Roboto"/>
              </a:rPr>
              <a:t>Iniciação em Desenvolvimento Tecnológico e Inovação (PIBITI e PIBITI Técnico)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48538" y="355038"/>
            <a:ext cx="3363233" cy="1001963"/>
          </a:xfrm>
          <a:custGeom>
            <a:avLst/>
            <a:gdLst/>
            <a:ahLst/>
            <a:cxnLst/>
            <a:rect l="l" t="t" r="r" b="b"/>
            <a:pathLst>
              <a:path w="3363233" h="1001963">
                <a:moveTo>
                  <a:pt x="0" y="0"/>
                </a:moveTo>
                <a:lnTo>
                  <a:pt x="3363234" y="0"/>
                </a:lnTo>
                <a:lnTo>
                  <a:pt x="3363234" y="1001963"/>
                </a:lnTo>
                <a:lnTo>
                  <a:pt x="0" y="10019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33535" y="355038"/>
            <a:ext cx="1138644" cy="978669"/>
          </a:xfrm>
          <a:custGeom>
            <a:avLst/>
            <a:gdLst/>
            <a:ahLst/>
            <a:cxnLst/>
            <a:rect l="l" t="t" r="r" b="b"/>
            <a:pathLst>
              <a:path w="1138644" h="978669">
                <a:moveTo>
                  <a:pt x="0" y="0"/>
                </a:moveTo>
                <a:lnTo>
                  <a:pt x="1138644" y="0"/>
                </a:lnTo>
                <a:lnTo>
                  <a:pt x="1138644" y="978669"/>
                </a:lnTo>
                <a:lnTo>
                  <a:pt x="0" y="9786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8700" y="1028700"/>
            <a:ext cx="8377645" cy="796813"/>
            <a:chOff x="0" y="0"/>
            <a:chExt cx="11170194" cy="1062418"/>
          </a:xfrm>
        </p:grpSpPr>
        <p:sp>
          <p:nvSpPr>
            <p:cNvPr id="5" name="TextBox 5"/>
            <p:cNvSpPr txBox="1"/>
            <p:nvPr/>
          </p:nvSpPr>
          <p:spPr>
            <a:xfrm>
              <a:off x="58" y="-104775"/>
              <a:ext cx="11170078" cy="1116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000"/>
                </a:lnSpc>
                <a:spcBef>
                  <a:spcPct val="0"/>
                </a:spcBef>
              </a:pPr>
              <a:r>
                <a:rPr lang="en-US" sz="5000">
                  <a:solidFill>
                    <a:srgbClr val="DB1E2F"/>
                  </a:solidFill>
                  <a:latin typeface="Open Sans Ultra-Bold"/>
                  <a:ea typeface="Open Sans Ultra-Bold"/>
                  <a:cs typeface="Open Sans Ultra-Bold"/>
                  <a:sym typeface="Open Sans Ultra-Bold"/>
                </a:rPr>
                <a:t>Entendendo o Problema</a:t>
              </a:r>
            </a:p>
          </p:txBody>
        </p:sp>
        <p:sp>
          <p:nvSpPr>
            <p:cNvPr id="6" name="AutoShape 6"/>
            <p:cNvSpPr/>
            <p:nvPr/>
          </p:nvSpPr>
          <p:spPr>
            <a:xfrm flipV="1">
              <a:off x="58" y="1011618"/>
              <a:ext cx="11170078" cy="25400"/>
            </a:xfrm>
            <a:prstGeom prst="line">
              <a:avLst/>
            </a:prstGeom>
            <a:ln w="50800" cap="flat">
              <a:solidFill>
                <a:srgbClr val="369730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7" name="Freeform 7"/>
          <p:cNvSpPr/>
          <p:nvPr/>
        </p:nvSpPr>
        <p:spPr>
          <a:xfrm>
            <a:off x="2255790" y="4086127"/>
            <a:ext cx="480963" cy="649950"/>
          </a:xfrm>
          <a:custGeom>
            <a:avLst/>
            <a:gdLst/>
            <a:ahLst/>
            <a:cxnLst/>
            <a:rect l="l" t="t" r="r" b="b"/>
            <a:pathLst>
              <a:path w="480963" h="649950">
                <a:moveTo>
                  <a:pt x="0" y="0"/>
                </a:moveTo>
                <a:lnTo>
                  <a:pt x="480963" y="0"/>
                </a:lnTo>
                <a:lnTo>
                  <a:pt x="480963" y="649951"/>
                </a:lnTo>
                <a:lnTo>
                  <a:pt x="0" y="64995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345850" y="4907269"/>
            <a:ext cx="2300841" cy="7585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31"/>
              </a:lnSpc>
            </a:pPr>
            <a:r>
              <a:rPr lang="en-US" sz="2165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Edital do Programa</a:t>
            </a:r>
          </a:p>
        </p:txBody>
      </p:sp>
      <p:sp>
        <p:nvSpPr>
          <p:cNvPr id="9" name="Freeform 9"/>
          <p:cNvSpPr/>
          <p:nvPr/>
        </p:nvSpPr>
        <p:spPr>
          <a:xfrm>
            <a:off x="3817390" y="4403504"/>
            <a:ext cx="837437" cy="351724"/>
          </a:xfrm>
          <a:custGeom>
            <a:avLst/>
            <a:gdLst/>
            <a:ahLst/>
            <a:cxnLst/>
            <a:rect l="l" t="t" r="r" b="b"/>
            <a:pathLst>
              <a:path w="837437" h="351724">
                <a:moveTo>
                  <a:pt x="0" y="0"/>
                </a:moveTo>
                <a:lnTo>
                  <a:pt x="837438" y="0"/>
                </a:lnTo>
                <a:lnTo>
                  <a:pt x="837438" y="351723"/>
                </a:lnTo>
                <a:lnTo>
                  <a:pt x="0" y="35172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5780666" y="4046511"/>
            <a:ext cx="808414" cy="808414"/>
          </a:xfrm>
          <a:custGeom>
            <a:avLst/>
            <a:gdLst/>
            <a:ahLst/>
            <a:cxnLst/>
            <a:rect l="l" t="t" r="r" b="b"/>
            <a:pathLst>
              <a:path w="808414" h="808414">
                <a:moveTo>
                  <a:pt x="0" y="0"/>
                </a:moveTo>
                <a:lnTo>
                  <a:pt x="808414" y="0"/>
                </a:lnTo>
                <a:lnTo>
                  <a:pt x="808414" y="808415"/>
                </a:lnTo>
                <a:lnTo>
                  <a:pt x="0" y="80841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5034452" y="4946885"/>
            <a:ext cx="2300841" cy="7585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31"/>
              </a:lnSpc>
            </a:pPr>
            <a:r>
              <a:rPr lang="en-US" sz="2165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Sistema</a:t>
            </a:r>
          </a:p>
          <a:p>
            <a:pPr algn="ctr">
              <a:lnSpc>
                <a:spcPts val="3031"/>
              </a:lnSpc>
            </a:pPr>
            <a:r>
              <a:rPr lang="en-US" sz="2165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Workflow</a:t>
            </a:r>
          </a:p>
        </p:txBody>
      </p:sp>
      <p:sp>
        <p:nvSpPr>
          <p:cNvPr id="12" name="Freeform 12"/>
          <p:cNvSpPr/>
          <p:nvPr/>
        </p:nvSpPr>
        <p:spPr>
          <a:xfrm>
            <a:off x="8133637" y="4403504"/>
            <a:ext cx="837437" cy="351724"/>
          </a:xfrm>
          <a:custGeom>
            <a:avLst/>
            <a:gdLst/>
            <a:ahLst/>
            <a:cxnLst/>
            <a:rect l="l" t="t" r="r" b="b"/>
            <a:pathLst>
              <a:path w="837437" h="351724">
                <a:moveTo>
                  <a:pt x="0" y="0"/>
                </a:moveTo>
                <a:lnTo>
                  <a:pt x="837437" y="0"/>
                </a:lnTo>
                <a:lnTo>
                  <a:pt x="837437" y="351723"/>
                </a:lnTo>
                <a:lnTo>
                  <a:pt x="0" y="35172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0329911" y="4046511"/>
            <a:ext cx="563320" cy="768798"/>
          </a:xfrm>
          <a:custGeom>
            <a:avLst/>
            <a:gdLst/>
            <a:ahLst/>
            <a:cxnLst/>
            <a:rect l="l" t="t" r="r" b="b"/>
            <a:pathLst>
              <a:path w="563320" h="768798">
                <a:moveTo>
                  <a:pt x="0" y="0"/>
                </a:moveTo>
                <a:lnTo>
                  <a:pt x="563320" y="0"/>
                </a:lnTo>
                <a:lnTo>
                  <a:pt x="563320" y="768799"/>
                </a:lnTo>
                <a:lnTo>
                  <a:pt x="0" y="768799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9461150" y="4946885"/>
            <a:ext cx="2300841" cy="7585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31"/>
              </a:lnSpc>
            </a:pPr>
            <a:r>
              <a:rPr lang="en-US" sz="2165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Propostas Aceitas</a:t>
            </a:r>
          </a:p>
        </p:txBody>
      </p:sp>
      <p:sp>
        <p:nvSpPr>
          <p:cNvPr id="15" name="Freeform 15"/>
          <p:cNvSpPr/>
          <p:nvPr/>
        </p:nvSpPr>
        <p:spPr>
          <a:xfrm>
            <a:off x="14942702" y="4006895"/>
            <a:ext cx="808414" cy="808414"/>
          </a:xfrm>
          <a:custGeom>
            <a:avLst/>
            <a:gdLst/>
            <a:ahLst/>
            <a:cxnLst/>
            <a:rect l="l" t="t" r="r" b="b"/>
            <a:pathLst>
              <a:path w="808414" h="808414">
                <a:moveTo>
                  <a:pt x="0" y="0"/>
                </a:moveTo>
                <a:lnTo>
                  <a:pt x="808414" y="0"/>
                </a:lnTo>
                <a:lnTo>
                  <a:pt x="808414" y="808415"/>
                </a:lnTo>
                <a:lnTo>
                  <a:pt x="0" y="80841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16"/>
          <p:cNvSpPr txBox="1"/>
          <p:nvPr/>
        </p:nvSpPr>
        <p:spPr>
          <a:xfrm>
            <a:off x="14196488" y="4907269"/>
            <a:ext cx="2300841" cy="7585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31"/>
              </a:lnSpc>
            </a:pPr>
            <a:r>
              <a:rPr lang="en-US" sz="2165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Sistema</a:t>
            </a:r>
          </a:p>
          <a:p>
            <a:pPr algn="ctr">
              <a:lnSpc>
                <a:spcPts val="3031"/>
              </a:lnSpc>
            </a:pPr>
            <a:r>
              <a:rPr lang="en-US" sz="2165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Workflow</a:t>
            </a:r>
          </a:p>
        </p:txBody>
      </p:sp>
      <p:sp>
        <p:nvSpPr>
          <p:cNvPr id="17" name="Freeform 17"/>
          <p:cNvSpPr/>
          <p:nvPr/>
        </p:nvSpPr>
        <p:spPr>
          <a:xfrm>
            <a:off x="12827855" y="4403504"/>
            <a:ext cx="837437" cy="351724"/>
          </a:xfrm>
          <a:custGeom>
            <a:avLst/>
            <a:gdLst/>
            <a:ahLst/>
            <a:cxnLst/>
            <a:rect l="l" t="t" r="r" b="b"/>
            <a:pathLst>
              <a:path w="837437" h="351724">
                <a:moveTo>
                  <a:pt x="0" y="0"/>
                </a:moveTo>
                <a:lnTo>
                  <a:pt x="837437" y="0"/>
                </a:lnTo>
                <a:lnTo>
                  <a:pt x="837437" y="351723"/>
                </a:lnTo>
                <a:lnTo>
                  <a:pt x="0" y="35172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1028700" y="6036685"/>
            <a:ext cx="2866055" cy="1897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7487" lvl="1" indent="-233744" algn="l">
              <a:lnSpc>
                <a:spcPts val="3031"/>
              </a:lnSpc>
              <a:buFont typeface="Arial"/>
              <a:buChar char="•"/>
            </a:pPr>
            <a:r>
              <a:rPr lang="en-US" sz="2165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Informações do Programa e Regras dos Professores e alunos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4654828" y="6036685"/>
            <a:ext cx="3478810" cy="1897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7487" lvl="1" indent="-233744" algn="l">
              <a:lnSpc>
                <a:spcPts val="3031"/>
              </a:lnSpc>
              <a:buFont typeface="Arial"/>
              <a:buChar char="•"/>
            </a:pPr>
            <a:r>
              <a:rPr lang="en-US" sz="2165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Professor envia submissão da Proposta de Projeto e Plano de Atividades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700371" y="6036685"/>
            <a:ext cx="3943668" cy="1516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7487" lvl="1" indent="-233744" algn="l">
              <a:lnSpc>
                <a:spcPts val="3031"/>
              </a:lnSpc>
              <a:buFont typeface="Arial"/>
              <a:buChar char="•"/>
            </a:pPr>
            <a:r>
              <a:rPr lang="en-US" sz="2165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Divulgação no portal IFPE do Projetos aprovados pelos avaliadores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618276" y="6036685"/>
            <a:ext cx="3718389" cy="15166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67487" lvl="1" indent="-233744" algn="l">
              <a:lnSpc>
                <a:spcPts val="3031"/>
              </a:lnSpc>
              <a:buFont typeface="Arial"/>
              <a:buChar char="•"/>
            </a:pPr>
            <a:r>
              <a:rPr lang="en-US" sz="2165">
                <a:solidFill>
                  <a:srgbClr val="000000"/>
                </a:solidFill>
                <a:latin typeface="Roboto Mono Bold"/>
                <a:ea typeface="Roboto Mono Bold"/>
                <a:cs typeface="Roboto Mono Bold"/>
                <a:sym typeface="Roboto Mono Bold"/>
              </a:rPr>
              <a:t>Submissão dos Alunos nos Projetos por parte dos Professores</a:t>
            </a:r>
          </a:p>
        </p:txBody>
      </p:sp>
    </p:spTree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48538" y="355038"/>
            <a:ext cx="3363233" cy="1001963"/>
          </a:xfrm>
          <a:custGeom>
            <a:avLst/>
            <a:gdLst/>
            <a:ahLst/>
            <a:cxnLst/>
            <a:rect l="l" t="t" r="r" b="b"/>
            <a:pathLst>
              <a:path w="3363233" h="1001963">
                <a:moveTo>
                  <a:pt x="0" y="0"/>
                </a:moveTo>
                <a:lnTo>
                  <a:pt x="3363234" y="0"/>
                </a:lnTo>
                <a:lnTo>
                  <a:pt x="3363234" y="1001963"/>
                </a:lnTo>
                <a:lnTo>
                  <a:pt x="0" y="10019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33535" y="355038"/>
            <a:ext cx="1138644" cy="978669"/>
          </a:xfrm>
          <a:custGeom>
            <a:avLst/>
            <a:gdLst/>
            <a:ahLst/>
            <a:cxnLst/>
            <a:rect l="l" t="t" r="r" b="b"/>
            <a:pathLst>
              <a:path w="1138644" h="978669">
                <a:moveTo>
                  <a:pt x="0" y="0"/>
                </a:moveTo>
                <a:lnTo>
                  <a:pt x="1138644" y="0"/>
                </a:lnTo>
                <a:lnTo>
                  <a:pt x="1138644" y="978669"/>
                </a:lnTo>
                <a:lnTo>
                  <a:pt x="0" y="9786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244299" y="1028700"/>
            <a:ext cx="8377645" cy="796813"/>
            <a:chOff x="0" y="0"/>
            <a:chExt cx="11170194" cy="1062418"/>
          </a:xfrm>
        </p:grpSpPr>
        <p:sp>
          <p:nvSpPr>
            <p:cNvPr id="5" name="TextBox 5"/>
            <p:cNvSpPr txBox="1"/>
            <p:nvPr/>
          </p:nvSpPr>
          <p:spPr>
            <a:xfrm>
              <a:off x="58" y="-104775"/>
              <a:ext cx="11170078" cy="1116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000"/>
                </a:lnSpc>
                <a:spcBef>
                  <a:spcPct val="0"/>
                </a:spcBef>
              </a:pPr>
              <a:r>
                <a:rPr lang="en-US" sz="5000">
                  <a:solidFill>
                    <a:srgbClr val="DB1E2F"/>
                  </a:solidFill>
                  <a:latin typeface="Open Sans Ultra-Bold"/>
                  <a:ea typeface="Open Sans Ultra-Bold"/>
                  <a:cs typeface="Open Sans Ultra-Bold"/>
                  <a:sym typeface="Open Sans Ultra-Bold"/>
                </a:rPr>
                <a:t>Entendendo o Problema</a:t>
              </a:r>
            </a:p>
          </p:txBody>
        </p:sp>
        <p:sp>
          <p:nvSpPr>
            <p:cNvPr id="6" name="AutoShape 6"/>
            <p:cNvSpPr/>
            <p:nvPr/>
          </p:nvSpPr>
          <p:spPr>
            <a:xfrm flipV="1">
              <a:off x="58" y="1011618"/>
              <a:ext cx="11170078" cy="25400"/>
            </a:xfrm>
            <a:prstGeom prst="line">
              <a:avLst/>
            </a:prstGeom>
            <a:ln w="50800" cap="flat">
              <a:solidFill>
                <a:srgbClr val="369730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7" name="TextBox 7"/>
          <p:cNvSpPr txBox="1"/>
          <p:nvPr/>
        </p:nvSpPr>
        <p:spPr>
          <a:xfrm>
            <a:off x="1029097" y="2472690"/>
            <a:ext cx="7949816" cy="7048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28" lvl="1" indent="-291464" algn="just">
              <a:lnSpc>
                <a:spcPts val="404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Processo após Seleção de Projetos</a:t>
            </a:r>
          </a:p>
          <a:p>
            <a:pPr marL="1165857" lvl="2" indent="-388619" algn="just">
              <a:lnSpc>
                <a:spcPts val="4049"/>
              </a:lnSpc>
              <a:buFont typeface="Arial"/>
              <a:buChar char="⚬"/>
            </a:pPr>
            <a:r>
              <a:rPr lang="en-US" sz="2699">
                <a:solidFill>
                  <a:srgbClr val="545454"/>
                </a:solidFill>
                <a:latin typeface="Roboto Bold"/>
                <a:ea typeface="Roboto Bold"/>
                <a:cs typeface="Roboto Bold"/>
                <a:sym typeface="Roboto Bold"/>
              </a:rPr>
              <a:t>Convocação pela Propesq:</a:t>
            </a:r>
            <a:r>
              <a:rPr lang="en-US" sz="26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Após a divulgação dos projetos selecionados, a Propesq convoca os professores para submeterem os alunos selecionados no WorkFlow, garantindo que a Propesq tenha informações precisas sobre os alunos envolvidos.</a:t>
            </a:r>
          </a:p>
          <a:p>
            <a:pPr marL="1165857" lvl="2" indent="-388619" algn="just">
              <a:lnSpc>
                <a:spcPts val="4049"/>
              </a:lnSpc>
              <a:buFont typeface="Arial"/>
              <a:buChar char="⚬"/>
            </a:pPr>
            <a:r>
              <a:rPr lang="en-US" sz="2699">
                <a:solidFill>
                  <a:srgbClr val="545454"/>
                </a:solidFill>
                <a:latin typeface="Roboto Bold"/>
                <a:ea typeface="Roboto Bold"/>
                <a:cs typeface="Roboto Bold"/>
                <a:sym typeface="Roboto Bold"/>
              </a:rPr>
              <a:t>Notificação dos Estudantes:</a:t>
            </a:r>
            <a:r>
              <a:rPr lang="en-US" sz="26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Os estudantes selecionados, identificados pelo CPF, são notificados pelo WorkFlow para prosseguir com as etapas subsequentes para o recebimento da bolsa.</a:t>
            </a:r>
          </a:p>
          <a:p>
            <a:pPr algn="just">
              <a:lnSpc>
                <a:spcPts val="4049"/>
              </a:lnSpc>
            </a:pPr>
            <a:endParaRPr lang="en-US" sz="2699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529860" y="2484008"/>
            <a:ext cx="7637356" cy="70375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28" lvl="1" indent="-291464" algn="just">
              <a:lnSpc>
                <a:spcPts val="404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Pilares do Gerenciamento de Projetos</a:t>
            </a:r>
          </a:p>
          <a:p>
            <a:pPr marL="1165857" lvl="2" indent="-388619" algn="just">
              <a:lnSpc>
                <a:spcPts val="4049"/>
              </a:lnSpc>
              <a:buFont typeface="Arial"/>
              <a:buChar char="⚬"/>
            </a:pPr>
            <a:r>
              <a:rPr lang="en-US" sz="26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Entrada</a:t>
            </a:r>
          </a:p>
          <a:p>
            <a:pPr marL="1165857" lvl="2" indent="-388619" algn="just">
              <a:lnSpc>
                <a:spcPts val="4049"/>
              </a:lnSpc>
              <a:buFont typeface="Arial"/>
              <a:buChar char="⚬"/>
            </a:pPr>
            <a:r>
              <a:rPr lang="en-US" sz="26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Controle dos artefatos gerados durante o projeto</a:t>
            </a:r>
          </a:p>
          <a:p>
            <a:pPr marL="1165857" lvl="2" indent="-388619" algn="just">
              <a:lnSpc>
                <a:spcPts val="4049"/>
              </a:lnSpc>
              <a:buFont typeface="Arial"/>
              <a:buChar char="⚬"/>
            </a:pPr>
            <a:r>
              <a:rPr lang="en-US" sz="26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Entrega do Produto Final</a:t>
            </a:r>
          </a:p>
          <a:p>
            <a:pPr marL="582928" lvl="1" indent="-291464" algn="just">
              <a:lnSpc>
                <a:spcPts val="404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Funções Atuais do WorkFlow</a:t>
            </a:r>
          </a:p>
          <a:p>
            <a:pPr marL="1165857" lvl="2" indent="-388619" algn="just">
              <a:lnSpc>
                <a:spcPts val="4049"/>
              </a:lnSpc>
              <a:buFont typeface="Arial"/>
              <a:buChar char="⚬"/>
            </a:pPr>
            <a:r>
              <a:rPr lang="en-US" sz="26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Gerenciamento Inicial: Atualmente, o sistema WorkFlow gerencia apenas a etapa de entrada dos alunos nos projetos.</a:t>
            </a:r>
          </a:p>
          <a:p>
            <a:pPr marL="582928" lvl="1" indent="-291464" algn="just">
              <a:lnSpc>
                <a:spcPts val="4049"/>
              </a:lnSpc>
              <a:buFont typeface="Arial"/>
              <a:buChar char="•"/>
            </a:pPr>
            <a:r>
              <a:rPr lang="en-US" sz="2699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Limitações no Processo: </a:t>
            </a:r>
          </a:p>
          <a:p>
            <a:pPr marL="1165857" lvl="2" indent="-388619" algn="just">
              <a:lnSpc>
                <a:spcPts val="4049"/>
              </a:lnSpc>
              <a:buFont typeface="Arial"/>
              <a:buChar char="⚬"/>
            </a:pPr>
            <a:r>
              <a:rPr lang="en-US" sz="2699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As etapas subsequentes, como os check-ins durante o projeto e a entrega final, não são gerenciadas pelo sistema.</a:t>
            </a:r>
          </a:p>
          <a:p>
            <a:pPr algn="just">
              <a:lnSpc>
                <a:spcPts val="3779"/>
              </a:lnSpc>
            </a:pPr>
            <a:endParaRPr lang="en-US" sz="2699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48538" y="355038"/>
            <a:ext cx="3363233" cy="1001963"/>
          </a:xfrm>
          <a:custGeom>
            <a:avLst/>
            <a:gdLst/>
            <a:ahLst/>
            <a:cxnLst/>
            <a:rect l="l" t="t" r="r" b="b"/>
            <a:pathLst>
              <a:path w="3363233" h="1001963">
                <a:moveTo>
                  <a:pt x="0" y="0"/>
                </a:moveTo>
                <a:lnTo>
                  <a:pt x="3363234" y="0"/>
                </a:lnTo>
                <a:lnTo>
                  <a:pt x="3363234" y="1001963"/>
                </a:lnTo>
                <a:lnTo>
                  <a:pt x="0" y="10019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33535" y="355038"/>
            <a:ext cx="1138644" cy="978669"/>
          </a:xfrm>
          <a:custGeom>
            <a:avLst/>
            <a:gdLst/>
            <a:ahLst/>
            <a:cxnLst/>
            <a:rect l="l" t="t" r="r" b="b"/>
            <a:pathLst>
              <a:path w="1138644" h="978669">
                <a:moveTo>
                  <a:pt x="0" y="0"/>
                </a:moveTo>
                <a:lnTo>
                  <a:pt x="1138644" y="0"/>
                </a:lnTo>
                <a:lnTo>
                  <a:pt x="1138644" y="978669"/>
                </a:lnTo>
                <a:lnTo>
                  <a:pt x="0" y="9786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9097" y="1028700"/>
            <a:ext cx="8377645" cy="796813"/>
            <a:chOff x="0" y="0"/>
            <a:chExt cx="11170194" cy="1062418"/>
          </a:xfrm>
        </p:grpSpPr>
        <p:sp>
          <p:nvSpPr>
            <p:cNvPr id="5" name="TextBox 5"/>
            <p:cNvSpPr txBox="1"/>
            <p:nvPr/>
          </p:nvSpPr>
          <p:spPr>
            <a:xfrm>
              <a:off x="58" y="-104775"/>
              <a:ext cx="11170078" cy="1116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000"/>
                </a:lnSpc>
                <a:spcBef>
                  <a:spcPct val="0"/>
                </a:spcBef>
              </a:pPr>
              <a:r>
                <a:rPr lang="en-US" sz="5000">
                  <a:solidFill>
                    <a:srgbClr val="DB1E2F"/>
                  </a:solidFill>
                  <a:latin typeface="Open Sans Ultra-Bold"/>
                  <a:ea typeface="Open Sans Ultra-Bold"/>
                  <a:cs typeface="Open Sans Ultra-Bold"/>
                  <a:sym typeface="Open Sans Ultra-Bold"/>
                </a:rPr>
                <a:t>Entendendo o Problema</a:t>
              </a:r>
            </a:p>
          </p:txBody>
        </p:sp>
        <p:sp>
          <p:nvSpPr>
            <p:cNvPr id="6" name="AutoShape 6"/>
            <p:cNvSpPr/>
            <p:nvPr/>
          </p:nvSpPr>
          <p:spPr>
            <a:xfrm flipV="1">
              <a:off x="58" y="1011618"/>
              <a:ext cx="11170078" cy="25400"/>
            </a:xfrm>
            <a:prstGeom prst="line">
              <a:avLst/>
            </a:prstGeom>
            <a:ln w="50800" cap="flat">
              <a:solidFill>
                <a:srgbClr val="369730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7" name="Freeform 7"/>
          <p:cNvSpPr/>
          <p:nvPr/>
        </p:nvSpPr>
        <p:spPr>
          <a:xfrm>
            <a:off x="12481640" y="2372678"/>
            <a:ext cx="5097031" cy="6700322"/>
          </a:xfrm>
          <a:custGeom>
            <a:avLst/>
            <a:gdLst/>
            <a:ahLst/>
            <a:cxnLst/>
            <a:rect l="l" t="t" r="r" b="b"/>
            <a:pathLst>
              <a:path w="5097031" h="6700322">
                <a:moveTo>
                  <a:pt x="0" y="0"/>
                </a:moveTo>
                <a:lnTo>
                  <a:pt x="5097031" y="0"/>
                </a:lnTo>
                <a:lnTo>
                  <a:pt x="5097031" y="6700323"/>
                </a:lnTo>
                <a:lnTo>
                  <a:pt x="0" y="67003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  <a:ln w="28575" cap="sq">
            <a:solidFill>
              <a:srgbClr val="BEBDBB"/>
            </a:solidFill>
            <a:prstDash val="solid"/>
            <a:miter/>
          </a:ln>
        </p:spPr>
      </p:sp>
      <p:sp>
        <p:nvSpPr>
          <p:cNvPr id="8" name="TextBox 8"/>
          <p:cNvSpPr txBox="1"/>
          <p:nvPr/>
        </p:nvSpPr>
        <p:spPr>
          <a:xfrm>
            <a:off x="618245" y="2315528"/>
            <a:ext cx="11234914" cy="66994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18165" lvl="1" indent="-259082" algn="just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Processo Manual de Gestão</a:t>
            </a:r>
          </a:p>
          <a:p>
            <a:pPr marL="1036330" lvl="2" indent="-345443" algn="just">
              <a:lnSpc>
                <a:spcPts val="3360"/>
              </a:lnSpc>
              <a:buFont typeface="Arial"/>
              <a:buChar char="⚬"/>
            </a:pPr>
            <a:r>
              <a:rPr lang="en-US" sz="2400">
                <a:solidFill>
                  <a:srgbClr val="545454"/>
                </a:solidFill>
                <a:latin typeface="Roboto Bold"/>
                <a:ea typeface="Roboto Bold"/>
                <a:cs typeface="Roboto Bold"/>
                <a:sym typeface="Roboto Bold"/>
              </a:rPr>
              <a:t>Comunicação por E-mail:</a:t>
            </a:r>
            <a:r>
              <a:rPr lang="en-US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Todos os processos de gerenciamento de projetos são realizados manualmente através de e-mails.</a:t>
            </a:r>
          </a:p>
          <a:p>
            <a:pPr marL="1036330" lvl="2" indent="-345443" algn="just">
              <a:lnSpc>
                <a:spcPts val="3360"/>
              </a:lnSpc>
              <a:buFont typeface="Arial"/>
              <a:buChar char="⚬"/>
            </a:pPr>
            <a:r>
              <a:rPr lang="en-US" sz="2400">
                <a:solidFill>
                  <a:srgbClr val="545454"/>
                </a:solidFill>
                <a:latin typeface="Roboto Bold"/>
                <a:ea typeface="Roboto Bold"/>
                <a:cs typeface="Roboto Bold"/>
                <a:sym typeface="Roboto Bold"/>
              </a:rPr>
              <a:t>Volume Elevado de Projetos:</a:t>
            </a:r>
            <a:r>
              <a:rPr lang="en-US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A quantidade significativa de projetos dificulta o controle eficiente por meios manuais.</a:t>
            </a:r>
          </a:p>
          <a:p>
            <a:pPr marL="518165" lvl="1" indent="-259082" algn="just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Falta de Padronização</a:t>
            </a:r>
          </a:p>
          <a:p>
            <a:pPr marL="1036330" lvl="2" indent="-345443" algn="just">
              <a:lnSpc>
                <a:spcPts val="3360"/>
              </a:lnSpc>
              <a:buFont typeface="Arial"/>
              <a:buChar char="⚬"/>
            </a:pPr>
            <a:r>
              <a:rPr lang="en-US" sz="2400">
                <a:solidFill>
                  <a:srgbClr val="545454"/>
                </a:solidFill>
                <a:latin typeface="Roboto Bold"/>
                <a:ea typeface="Roboto Bold"/>
                <a:cs typeface="Roboto Bold"/>
                <a:sym typeface="Roboto Bold"/>
              </a:rPr>
              <a:t>Inexistência de um Sistema Centralizado:</a:t>
            </a:r>
            <a:r>
              <a:rPr lang="en-US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Não há um sistema unificado para acompanhar o andamento dos projetos de forma estruturada.</a:t>
            </a:r>
          </a:p>
          <a:p>
            <a:pPr marL="1036330" lvl="2" indent="-345443" algn="just">
              <a:lnSpc>
                <a:spcPts val="3360"/>
              </a:lnSpc>
              <a:buFont typeface="Arial"/>
              <a:buChar char="⚬"/>
            </a:pPr>
            <a:r>
              <a:rPr lang="en-US" sz="2400">
                <a:solidFill>
                  <a:srgbClr val="545454"/>
                </a:solidFill>
                <a:latin typeface="Roboto Bold"/>
                <a:ea typeface="Roboto Bold"/>
                <a:cs typeface="Roboto Bold"/>
                <a:sym typeface="Roboto Bold"/>
              </a:rPr>
              <a:t>Dificuldades no Rastreamento:</a:t>
            </a:r>
            <a:r>
              <a:rPr lang="en-US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A ausência de ferramentas automatizadas torna o rastreamento do progresso dos projetos complicado.</a:t>
            </a:r>
          </a:p>
          <a:p>
            <a:pPr marL="518165" lvl="1" indent="-259082" algn="just">
              <a:lnSpc>
                <a:spcPts val="336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Roboto Bold"/>
                <a:ea typeface="Roboto Bold"/>
                <a:cs typeface="Roboto Bold"/>
                <a:sym typeface="Roboto Bold"/>
              </a:rPr>
              <a:t>Demandas de Órgãos de Controle</a:t>
            </a:r>
          </a:p>
          <a:p>
            <a:pPr marL="1036330" lvl="2" indent="-345443" algn="just">
              <a:lnSpc>
                <a:spcPts val="3360"/>
              </a:lnSpc>
              <a:buFont typeface="Arial"/>
              <a:buChar char="⚬"/>
            </a:pPr>
            <a:r>
              <a:rPr lang="en-US" sz="2400">
                <a:solidFill>
                  <a:srgbClr val="545454"/>
                </a:solidFill>
                <a:latin typeface="Roboto Bold"/>
                <a:ea typeface="Roboto Bold"/>
                <a:cs typeface="Roboto Bold"/>
                <a:sym typeface="Roboto Bold"/>
              </a:rPr>
              <a:t>Cobranças Semestrais:</a:t>
            </a:r>
            <a:r>
              <a:rPr lang="en-US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Órgãos de controle exigem relatórios de andamento dos projetos a cada seis meses.</a:t>
            </a:r>
          </a:p>
          <a:p>
            <a:pPr marL="1036330" lvl="2" indent="-345443" algn="just">
              <a:lnSpc>
                <a:spcPts val="3360"/>
              </a:lnSpc>
              <a:buFont typeface="Arial"/>
              <a:buChar char="⚬"/>
            </a:pPr>
            <a:r>
              <a:rPr lang="en-US" sz="2400">
                <a:solidFill>
                  <a:srgbClr val="545454"/>
                </a:solidFill>
                <a:latin typeface="Roboto Bold"/>
                <a:ea typeface="Roboto Bold"/>
                <a:cs typeface="Roboto Bold"/>
                <a:sym typeface="Roboto Bold"/>
              </a:rPr>
              <a:t>Falta de Controle Efetivo: </a:t>
            </a:r>
            <a:r>
              <a:rPr lang="en-US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Devido à natureza manual do processo, a profissional responsável, Jaqueline, enfrenta dificuldades em fornecer atualizações precisas sobre o status dos projetos.</a:t>
            </a:r>
          </a:p>
        </p:txBody>
      </p:sp>
    </p:spTree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348538" y="355038"/>
            <a:ext cx="3363233" cy="1001963"/>
          </a:xfrm>
          <a:custGeom>
            <a:avLst/>
            <a:gdLst/>
            <a:ahLst/>
            <a:cxnLst/>
            <a:rect l="l" t="t" r="r" b="b"/>
            <a:pathLst>
              <a:path w="3363233" h="1001963">
                <a:moveTo>
                  <a:pt x="0" y="0"/>
                </a:moveTo>
                <a:lnTo>
                  <a:pt x="3363234" y="0"/>
                </a:lnTo>
                <a:lnTo>
                  <a:pt x="3363234" y="1001963"/>
                </a:lnTo>
                <a:lnTo>
                  <a:pt x="0" y="10019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33535" y="355038"/>
            <a:ext cx="1138644" cy="978669"/>
          </a:xfrm>
          <a:custGeom>
            <a:avLst/>
            <a:gdLst/>
            <a:ahLst/>
            <a:cxnLst/>
            <a:rect l="l" t="t" r="r" b="b"/>
            <a:pathLst>
              <a:path w="1138644" h="978669">
                <a:moveTo>
                  <a:pt x="0" y="0"/>
                </a:moveTo>
                <a:lnTo>
                  <a:pt x="1138644" y="0"/>
                </a:lnTo>
                <a:lnTo>
                  <a:pt x="1138644" y="978669"/>
                </a:lnTo>
                <a:lnTo>
                  <a:pt x="0" y="9786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9097" y="1028700"/>
            <a:ext cx="8377645" cy="796813"/>
            <a:chOff x="0" y="0"/>
            <a:chExt cx="11170194" cy="1062418"/>
          </a:xfrm>
        </p:grpSpPr>
        <p:sp>
          <p:nvSpPr>
            <p:cNvPr id="5" name="TextBox 5"/>
            <p:cNvSpPr txBox="1"/>
            <p:nvPr/>
          </p:nvSpPr>
          <p:spPr>
            <a:xfrm>
              <a:off x="58" y="-104775"/>
              <a:ext cx="11170078" cy="1116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7000"/>
                </a:lnSpc>
                <a:spcBef>
                  <a:spcPct val="0"/>
                </a:spcBef>
              </a:pPr>
              <a:r>
                <a:rPr lang="en-US" sz="5000">
                  <a:solidFill>
                    <a:srgbClr val="DB1E2F"/>
                  </a:solidFill>
                  <a:latin typeface="Open Sans Ultra-Bold"/>
                  <a:ea typeface="Open Sans Ultra-Bold"/>
                  <a:cs typeface="Open Sans Ultra-Bold"/>
                  <a:sym typeface="Open Sans Ultra-Bold"/>
                </a:rPr>
                <a:t>Entendendo o Problema</a:t>
              </a:r>
            </a:p>
          </p:txBody>
        </p:sp>
        <p:sp>
          <p:nvSpPr>
            <p:cNvPr id="6" name="AutoShape 6"/>
            <p:cNvSpPr/>
            <p:nvPr/>
          </p:nvSpPr>
          <p:spPr>
            <a:xfrm flipV="1">
              <a:off x="58" y="1011618"/>
              <a:ext cx="11170078" cy="25400"/>
            </a:xfrm>
            <a:prstGeom prst="line">
              <a:avLst/>
            </a:prstGeom>
            <a:ln w="50800" cap="flat">
              <a:solidFill>
                <a:srgbClr val="369730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7" name="Freeform 7"/>
          <p:cNvSpPr/>
          <p:nvPr/>
        </p:nvSpPr>
        <p:spPr>
          <a:xfrm>
            <a:off x="632601" y="2272805"/>
            <a:ext cx="9856507" cy="6449640"/>
          </a:xfrm>
          <a:custGeom>
            <a:avLst/>
            <a:gdLst/>
            <a:ahLst/>
            <a:cxnLst/>
            <a:rect l="l" t="t" r="r" b="b"/>
            <a:pathLst>
              <a:path w="9856507" h="6449640">
                <a:moveTo>
                  <a:pt x="0" y="0"/>
                </a:moveTo>
                <a:lnTo>
                  <a:pt x="9856507" y="0"/>
                </a:lnTo>
                <a:lnTo>
                  <a:pt x="9856507" y="6449640"/>
                </a:lnTo>
                <a:lnTo>
                  <a:pt x="0" y="644964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7102497" y="5497625"/>
            <a:ext cx="3969319" cy="3969319"/>
          </a:xfrm>
          <a:custGeom>
            <a:avLst/>
            <a:gdLst/>
            <a:ahLst/>
            <a:cxnLst/>
            <a:rect l="l" t="t" r="r" b="b"/>
            <a:pathLst>
              <a:path w="3969319" h="3969319">
                <a:moveTo>
                  <a:pt x="0" y="0"/>
                </a:moveTo>
                <a:lnTo>
                  <a:pt x="3969319" y="0"/>
                </a:lnTo>
                <a:lnTo>
                  <a:pt x="3969319" y="3969319"/>
                </a:lnTo>
                <a:lnTo>
                  <a:pt x="0" y="39693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1614741" y="2272805"/>
            <a:ext cx="5097031" cy="6700322"/>
          </a:xfrm>
          <a:custGeom>
            <a:avLst/>
            <a:gdLst/>
            <a:ahLst/>
            <a:cxnLst/>
            <a:rect l="l" t="t" r="r" b="b"/>
            <a:pathLst>
              <a:path w="5097031" h="6700322">
                <a:moveTo>
                  <a:pt x="0" y="0"/>
                </a:moveTo>
                <a:lnTo>
                  <a:pt x="5097031" y="0"/>
                </a:lnTo>
                <a:lnTo>
                  <a:pt x="5097031" y="6700322"/>
                </a:lnTo>
                <a:lnTo>
                  <a:pt x="0" y="67003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  <a:ln w="28575" cap="sq">
            <a:solidFill>
              <a:srgbClr val="BEBDBB"/>
            </a:solidFill>
            <a:prstDash val="solid"/>
            <a:miter/>
          </a:ln>
        </p:spPr>
      </p:sp>
    </p:spTree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1136</Words>
  <Application>Microsoft Office PowerPoint</Application>
  <PresentationFormat>Personalizar</PresentationFormat>
  <Paragraphs>130</Paragraphs>
  <Slides>18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8" baseType="lpstr">
      <vt:lpstr>Arial</vt:lpstr>
      <vt:lpstr>Open Sans Bold</vt:lpstr>
      <vt:lpstr>Roboto Mono</vt:lpstr>
      <vt:lpstr>Roboto Mono Bold</vt:lpstr>
      <vt:lpstr>Open Sans Ultra-Bold</vt:lpstr>
      <vt:lpstr>Roboto Bold</vt:lpstr>
      <vt:lpstr>Roboto</vt:lpstr>
      <vt:lpstr>Calibri</vt:lpstr>
      <vt:lpstr>Neue Machina Ultra-Bold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</dc:title>
  <cp:lastModifiedBy>Marcos Vinicius Nascimento</cp:lastModifiedBy>
  <cp:revision>2</cp:revision>
  <dcterms:created xsi:type="dcterms:W3CDTF">2006-08-16T00:00:00Z</dcterms:created>
  <dcterms:modified xsi:type="dcterms:W3CDTF">2024-07-27T17:39:03Z</dcterms:modified>
  <dc:identifier>DAGLNWtMBxw</dc:identifier>
</cp:coreProperties>
</file>

<file path=docProps/thumbnail.jpeg>
</file>